
<file path=[Content_Types].xml><?xml version="1.0" encoding="utf-8"?>
<Types xmlns="http://schemas.openxmlformats.org/package/2006/content-types">
  <Default Extension="xml" ContentType="application/xml"/>
  <Default Extension="wmf" ContentType="image/x-wmf"/>
  <Default Extension="jpg" ContentType="image/jpeg"/>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6" r:id="rId3"/>
    <p:sldId id="257" r:id="rId4"/>
    <p:sldId id="258" r:id="rId5"/>
    <p:sldId id="259" r:id="rId6"/>
    <p:sldId id="260" r:id="rId7"/>
    <p:sldId id="261" r:id="rId8"/>
    <p:sldId id="262" r:id="rId9"/>
    <p:sldId id="264" r:id="rId10"/>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7"/>
    <p:restoredTop sz="94649"/>
  </p:normalViewPr>
  <p:slideViewPr>
    <p:cSldViewPr>
      <p:cViewPr>
        <p:scale>
          <a:sx n="96" d="100"/>
          <a:sy n="96" d="100"/>
        </p:scale>
        <p:origin x="144" y="2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AE9D692E-1B60-4375-8E00-74690BD95A33}" type="datetimeFigureOut">
              <a:rPr lang="vi-VN" smtClean="0"/>
              <a:t>29/10/2021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2311675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9D692E-1B60-4375-8E00-74690BD95A33}" type="datetimeFigureOut">
              <a:rPr lang="vi-VN" smtClean="0"/>
              <a:t>29/10/2021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4237312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9D692E-1B60-4375-8E00-74690BD95A33}" type="datetimeFigureOut">
              <a:rPr lang="vi-VN" smtClean="0"/>
              <a:t>29/10/2021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4199126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AE9D692E-1B60-4375-8E00-74690BD95A33}" type="datetimeFigureOut">
              <a:rPr lang="vi-VN" smtClean="0"/>
              <a:t>29/10/2021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170917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9D692E-1B60-4375-8E00-74690BD95A33}" type="datetimeFigureOut">
              <a:rPr lang="vi-VN" smtClean="0"/>
              <a:t>29/10/2021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4046643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AE9D692E-1B60-4375-8E00-74690BD95A33}" type="datetimeFigureOut">
              <a:rPr lang="vi-VN" smtClean="0"/>
              <a:t>29/10/2021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11449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AE9D692E-1B60-4375-8E00-74690BD95A33}" type="datetimeFigureOut">
              <a:rPr lang="vi-VN" smtClean="0"/>
              <a:t>29/10/2021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3857482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AE9D692E-1B60-4375-8E00-74690BD95A33}" type="datetimeFigureOut">
              <a:rPr lang="vi-VN" smtClean="0"/>
              <a:t>29/10/2021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3001761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D692E-1B60-4375-8E00-74690BD95A33}" type="datetimeFigureOut">
              <a:rPr lang="vi-VN" smtClean="0"/>
              <a:t>29/10/2021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342742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9D692E-1B60-4375-8E00-74690BD95A33}" type="datetimeFigureOut">
              <a:rPr lang="vi-VN" smtClean="0"/>
              <a:t>29/10/2021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406798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9D692E-1B60-4375-8E00-74690BD95A33}" type="datetimeFigureOut">
              <a:rPr lang="vi-VN" smtClean="0"/>
              <a:t>29/10/2021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81CCA05-50EA-4FFE-868C-9B8DD7986717}" type="slidenum">
              <a:rPr lang="vi-VN" smtClean="0"/>
              <a:t>‹#›</a:t>
            </a:fld>
            <a:endParaRPr lang="vi-VN"/>
          </a:p>
        </p:txBody>
      </p:sp>
    </p:spTree>
    <p:extLst>
      <p:ext uri="{BB962C8B-B14F-4D97-AF65-F5344CB8AC3E}">
        <p14:creationId xmlns:p14="http://schemas.microsoft.com/office/powerpoint/2010/main" val="16413632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8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D692E-1B60-4375-8E00-74690BD95A33}" type="datetimeFigureOut">
              <a:rPr lang="vi-VN" smtClean="0"/>
              <a:t>29/10/2021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1CCA05-50EA-4FFE-868C-9B8DD7986717}" type="slidenum">
              <a:rPr lang="vi-VN" smtClean="0"/>
              <a:t>‹#›</a:t>
            </a:fld>
            <a:endParaRPr lang="vi-VN"/>
          </a:p>
        </p:txBody>
      </p:sp>
    </p:spTree>
    <p:extLst>
      <p:ext uri="{BB962C8B-B14F-4D97-AF65-F5344CB8AC3E}">
        <p14:creationId xmlns:p14="http://schemas.microsoft.com/office/powerpoint/2010/main" val="50405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7.png"/><Relationship Id="rId12" Type="http://schemas.openxmlformats.org/officeDocument/2006/relationships/image" Target="../media/image8.png"/><Relationship Id="rId13" Type="http://schemas.openxmlformats.org/officeDocument/2006/relationships/image" Target="../media/image9.png"/><Relationship Id="rId14" Type="http://schemas.openxmlformats.org/officeDocument/2006/relationships/image" Target="../media/image10.png"/><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image" Target="../media/image2.png"/><Relationship Id="rId7" Type="http://schemas.openxmlformats.org/officeDocument/2006/relationships/image" Target="../media/image3.png"/><Relationship Id="rId8" Type="http://schemas.openxmlformats.org/officeDocument/2006/relationships/image" Target="../media/image4.png"/><Relationship Id="rId9" Type="http://schemas.openxmlformats.org/officeDocument/2006/relationships/image" Target="../media/image5.png"/><Relationship Id="rId10"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1" Type="http://schemas.openxmlformats.org/officeDocument/2006/relationships/slideLayout" Target="../slideLayouts/slideLayout1.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9.png"/><Relationship Id="rId6" Type="http://schemas.openxmlformats.org/officeDocument/2006/relationships/image" Target="../media/image20.png"/><Relationship Id="rId7" Type="http://schemas.openxmlformats.org/officeDocument/2006/relationships/image" Target="../media/image21.png"/><Relationship Id="rId8" Type="http://schemas.openxmlformats.org/officeDocument/2006/relationships/image" Target="../media/image22.png"/><Relationship Id="rId9" Type="http://schemas.openxmlformats.org/officeDocument/2006/relationships/image" Target="../media/image23.png"/><Relationship Id="rId1" Type="http://schemas.openxmlformats.org/officeDocument/2006/relationships/slideLayout" Target="../slideLayouts/slideLayout7.xml"/><Relationship Id="rId2" Type="http://schemas.openxmlformats.org/officeDocument/2006/relationships/image" Target="../media/image16.png"/></Relationships>
</file>

<file path=ppt/slides/_rels/slide4.xml.rels><?xml version="1.0" encoding="UTF-8" standalone="yes"?>
<Relationships xmlns="http://schemas.openxmlformats.org/package/2006/relationships"><Relationship Id="rId11" Type="http://schemas.openxmlformats.org/officeDocument/2006/relationships/image" Target="../media/image33.png"/><Relationship Id="rId12" Type="http://schemas.openxmlformats.org/officeDocument/2006/relationships/image" Target="../media/image34.png"/><Relationship Id="rId13" Type="http://schemas.openxmlformats.org/officeDocument/2006/relationships/image" Target="../media/image35.png"/><Relationship Id="rId1" Type="http://schemas.openxmlformats.org/officeDocument/2006/relationships/slideLayout" Target="../slideLayouts/slideLayout7.xml"/><Relationship Id="rId2" Type="http://schemas.openxmlformats.org/officeDocument/2006/relationships/image" Target="../media/image24.png"/><Relationship Id="rId3" Type="http://schemas.openxmlformats.org/officeDocument/2006/relationships/image" Target="../media/image25.png"/><Relationship Id="rId4" Type="http://schemas.openxmlformats.org/officeDocument/2006/relationships/image" Target="../media/image26.png"/><Relationship Id="rId5" Type="http://schemas.openxmlformats.org/officeDocument/2006/relationships/image" Target="../media/image27.png"/><Relationship Id="rId6" Type="http://schemas.openxmlformats.org/officeDocument/2006/relationships/image" Target="../media/image28.png"/><Relationship Id="rId7" Type="http://schemas.openxmlformats.org/officeDocument/2006/relationships/image" Target="../media/image29.png"/><Relationship Id="rId8" Type="http://schemas.openxmlformats.org/officeDocument/2006/relationships/image" Target="../media/image30.png"/><Relationship Id="rId9" Type="http://schemas.openxmlformats.org/officeDocument/2006/relationships/image" Target="../media/image31.png"/><Relationship Id="rId10" Type="http://schemas.openxmlformats.org/officeDocument/2006/relationships/image" Target="../media/image32.png"/></Relationships>
</file>

<file path=ppt/slides/_rels/slide5.xml.rels><?xml version="1.0" encoding="UTF-8" standalone="yes"?>
<Relationships xmlns="http://schemas.openxmlformats.org/package/2006/relationships"><Relationship Id="rId11" Type="http://schemas.openxmlformats.org/officeDocument/2006/relationships/image" Target="../media/image45.png"/><Relationship Id="rId12" Type="http://schemas.openxmlformats.org/officeDocument/2006/relationships/image" Target="../media/image46.png"/><Relationship Id="rId1" Type="http://schemas.openxmlformats.org/officeDocument/2006/relationships/slideLayout" Target="../slideLayouts/slideLayout7.xml"/><Relationship Id="rId2" Type="http://schemas.openxmlformats.org/officeDocument/2006/relationships/image" Target="../media/image36.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 Id="rId6" Type="http://schemas.openxmlformats.org/officeDocument/2006/relationships/image" Target="../media/image40.png"/><Relationship Id="rId7" Type="http://schemas.openxmlformats.org/officeDocument/2006/relationships/image" Target="../media/image41.png"/><Relationship Id="rId8" Type="http://schemas.openxmlformats.org/officeDocument/2006/relationships/image" Target="../media/image42.png"/><Relationship Id="rId9" Type="http://schemas.openxmlformats.org/officeDocument/2006/relationships/image" Target="../media/image43.png"/><Relationship Id="rId10" Type="http://schemas.openxmlformats.org/officeDocument/2006/relationships/image" Target="../media/image44.png"/></Relationships>
</file>

<file path=ppt/slides/_rels/slide6.xml.rels><?xml version="1.0" encoding="UTF-8" standalone="yes"?>
<Relationships xmlns="http://schemas.openxmlformats.org/package/2006/relationships"><Relationship Id="rId11" Type="http://schemas.openxmlformats.org/officeDocument/2006/relationships/image" Target="../media/image56.png"/><Relationship Id="rId12" Type="http://schemas.openxmlformats.org/officeDocument/2006/relationships/image" Target="../media/image57.png"/><Relationship Id="rId13" Type="http://schemas.openxmlformats.org/officeDocument/2006/relationships/image" Target="../media/image58.png"/><Relationship Id="rId14" Type="http://schemas.openxmlformats.org/officeDocument/2006/relationships/image" Target="../media/image59.png"/><Relationship Id="rId15" Type="http://schemas.openxmlformats.org/officeDocument/2006/relationships/image" Target="../media/image60.png"/><Relationship Id="rId16" Type="http://schemas.openxmlformats.org/officeDocument/2006/relationships/image" Target="../media/image61.png"/><Relationship Id="rId17" Type="http://schemas.openxmlformats.org/officeDocument/2006/relationships/image" Target="../media/image62.png"/><Relationship Id="rId1" Type="http://schemas.openxmlformats.org/officeDocument/2006/relationships/slideLayout" Target="../slideLayouts/slideLayout7.xml"/><Relationship Id="rId2" Type="http://schemas.openxmlformats.org/officeDocument/2006/relationships/image" Target="../media/image47.png"/><Relationship Id="rId3" Type="http://schemas.openxmlformats.org/officeDocument/2006/relationships/image" Target="../media/image48.png"/><Relationship Id="rId4" Type="http://schemas.openxmlformats.org/officeDocument/2006/relationships/image" Target="../media/image49.png"/><Relationship Id="rId5" Type="http://schemas.openxmlformats.org/officeDocument/2006/relationships/image" Target="../media/image50.png"/><Relationship Id="rId6" Type="http://schemas.openxmlformats.org/officeDocument/2006/relationships/image" Target="../media/image51.png"/><Relationship Id="rId7" Type="http://schemas.openxmlformats.org/officeDocument/2006/relationships/image" Target="../media/image52.png"/><Relationship Id="rId8" Type="http://schemas.openxmlformats.org/officeDocument/2006/relationships/image" Target="../media/image53.png"/><Relationship Id="rId9" Type="http://schemas.openxmlformats.org/officeDocument/2006/relationships/image" Target="../media/image54.png"/><Relationship Id="rId10" Type="http://schemas.openxmlformats.org/officeDocument/2006/relationships/image" Target="../media/image55.png"/></Relationships>
</file>

<file path=ppt/slides/_rels/slide7.xml.rels><?xml version="1.0" encoding="UTF-8" standalone="yes"?>
<Relationships xmlns="http://schemas.openxmlformats.org/package/2006/relationships"><Relationship Id="rId11" Type="http://schemas.openxmlformats.org/officeDocument/2006/relationships/image" Target="../media/image72.png"/><Relationship Id="rId12" Type="http://schemas.openxmlformats.org/officeDocument/2006/relationships/image" Target="../media/image73.png"/><Relationship Id="rId13" Type="http://schemas.openxmlformats.org/officeDocument/2006/relationships/image" Target="../media/image74.png"/><Relationship Id="rId14" Type="http://schemas.openxmlformats.org/officeDocument/2006/relationships/image" Target="../media/image75.png"/><Relationship Id="rId15" Type="http://schemas.openxmlformats.org/officeDocument/2006/relationships/image" Target="../media/image76.png"/><Relationship Id="rId16" Type="http://schemas.openxmlformats.org/officeDocument/2006/relationships/image" Target="../media/image77.png"/><Relationship Id="rId17" Type="http://schemas.openxmlformats.org/officeDocument/2006/relationships/image" Target="../media/image78.png"/><Relationship Id="rId18" Type="http://schemas.openxmlformats.org/officeDocument/2006/relationships/image" Target="../media/image79.png"/><Relationship Id="rId1" Type="http://schemas.openxmlformats.org/officeDocument/2006/relationships/slideLayout" Target="../slideLayouts/slideLayout7.xml"/><Relationship Id="rId2" Type="http://schemas.openxmlformats.org/officeDocument/2006/relationships/image" Target="../media/image63.png"/><Relationship Id="rId3" Type="http://schemas.openxmlformats.org/officeDocument/2006/relationships/image" Target="../media/image64.png"/><Relationship Id="rId4" Type="http://schemas.openxmlformats.org/officeDocument/2006/relationships/image" Target="../media/image65.png"/><Relationship Id="rId5" Type="http://schemas.openxmlformats.org/officeDocument/2006/relationships/image" Target="../media/image66.png"/><Relationship Id="rId6" Type="http://schemas.openxmlformats.org/officeDocument/2006/relationships/image" Target="../media/image67.png"/><Relationship Id="rId7" Type="http://schemas.openxmlformats.org/officeDocument/2006/relationships/image" Target="../media/image68.png"/><Relationship Id="rId8" Type="http://schemas.openxmlformats.org/officeDocument/2006/relationships/image" Target="../media/image69.png"/><Relationship Id="rId9" Type="http://schemas.openxmlformats.org/officeDocument/2006/relationships/image" Target="../media/image70.png"/><Relationship Id="rId10" Type="http://schemas.openxmlformats.org/officeDocument/2006/relationships/image" Target="../media/image71.png"/></Relationships>
</file>

<file path=ppt/slides/_rels/slide8.xml.rels><?xml version="1.0" encoding="UTF-8" standalone="yes"?>
<Relationships xmlns="http://schemas.openxmlformats.org/package/2006/relationships"><Relationship Id="rId11" Type="http://schemas.openxmlformats.org/officeDocument/2006/relationships/image" Target="../media/image89.png"/><Relationship Id="rId12" Type="http://schemas.openxmlformats.org/officeDocument/2006/relationships/image" Target="../media/image90.png"/><Relationship Id="rId13" Type="http://schemas.openxmlformats.org/officeDocument/2006/relationships/image" Target="../media/image91.png"/><Relationship Id="rId1" Type="http://schemas.openxmlformats.org/officeDocument/2006/relationships/slideLayout" Target="../slideLayouts/slideLayout7.xml"/><Relationship Id="rId2" Type="http://schemas.openxmlformats.org/officeDocument/2006/relationships/image" Target="../media/image80.png"/><Relationship Id="rId3" Type="http://schemas.openxmlformats.org/officeDocument/2006/relationships/image" Target="../media/image81.png"/><Relationship Id="rId4" Type="http://schemas.openxmlformats.org/officeDocument/2006/relationships/image" Target="../media/image82.png"/><Relationship Id="rId5" Type="http://schemas.openxmlformats.org/officeDocument/2006/relationships/image" Target="../media/image83.png"/><Relationship Id="rId6" Type="http://schemas.openxmlformats.org/officeDocument/2006/relationships/image" Target="../media/image84.png"/><Relationship Id="rId7" Type="http://schemas.openxmlformats.org/officeDocument/2006/relationships/image" Target="../media/image85.png"/><Relationship Id="rId8" Type="http://schemas.openxmlformats.org/officeDocument/2006/relationships/image" Target="../media/image86.png"/><Relationship Id="rId9" Type="http://schemas.openxmlformats.org/officeDocument/2006/relationships/image" Target="../media/image87.png"/><Relationship Id="rId10" Type="http://schemas.openxmlformats.org/officeDocument/2006/relationships/image" Target="../media/image8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7"/>
          <p:cNvSpPr txBox="1">
            <a:spLocks noChangeArrowheads="1"/>
          </p:cNvSpPr>
          <p:nvPr/>
        </p:nvSpPr>
        <p:spPr bwMode="auto">
          <a:xfrm>
            <a:off x="1597596" y="188640"/>
            <a:ext cx="41365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lgn="ctr">
                <a:solidFill>
                  <a:srgbClr val="000000"/>
                </a:solidFill>
                <a:miter lim="800000"/>
                <a:headEnd/>
                <a:tailEnd/>
              </a14:hiddenLine>
            </a:ext>
          </a:extLst>
        </p:spPr>
        <p:txBody>
          <a:bodyPr wrap="squar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spcBef>
                <a:spcPct val="50000"/>
              </a:spcBef>
            </a:pPr>
            <a:r>
              <a:rPr lang="en-US" sz="2000" b="0" dirty="0">
                <a:latin typeface="Times New Roman" pitchFamily="18" charset="0"/>
                <a:cs typeface="Times New Roman" pitchFamily="18" charset="0"/>
              </a:rPr>
              <a:t>Tỉ lệ thức là đẳng thức của hai tỉ số:</a:t>
            </a:r>
          </a:p>
        </p:txBody>
      </p:sp>
      <p:graphicFrame>
        <p:nvGraphicFramePr>
          <p:cNvPr id="5" name="Object 18"/>
          <p:cNvGraphicFramePr>
            <a:graphicFrameLocks noChangeAspect="1"/>
          </p:cNvGraphicFramePr>
          <p:nvPr>
            <p:extLst>
              <p:ext uri="{D42A27DB-BD31-4B8C-83A1-F6EECF244321}">
                <p14:modId xmlns:p14="http://schemas.microsoft.com/office/powerpoint/2010/main" val="2998257497"/>
              </p:ext>
            </p:extLst>
          </p:nvPr>
        </p:nvGraphicFramePr>
        <p:xfrm>
          <a:off x="5387522" y="82170"/>
          <a:ext cx="696646" cy="613049"/>
        </p:xfrm>
        <a:graphic>
          <a:graphicData uri="http://schemas.openxmlformats.org/presentationml/2006/ole">
            <mc:AlternateContent xmlns:mc="http://schemas.openxmlformats.org/markup-compatibility/2006">
              <mc:Choice xmlns:v="urn:schemas-microsoft-com:vml" Requires="v">
                <p:oleObj spid="_x0000_s1094" name="Equation" r:id="rId3" imgW="457002" imgH="393529" progId="Equation.DSMT4">
                  <p:embed/>
                </p:oleObj>
              </mc:Choice>
              <mc:Fallback>
                <p:oleObj name="Equation" r:id="rId3" imgW="457002"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87522" y="82170"/>
                        <a:ext cx="696646" cy="613049"/>
                      </a:xfrm>
                      <a:prstGeom prst="rect">
                        <a:avLst/>
                      </a:prstGeom>
                      <a:noFill/>
                      <a:ln>
                        <a:noFill/>
                      </a:ln>
                    </p:spPr>
                  </p:pic>
                </p:oleObj>
              </mc:Fallback>
            </mc:AlternateContent>
          </a:graphicData>
        </a:graphic>
      </p:graphicFrame>
      <p:sp>
        <p:nvSpPr>
          <p:cNvPr id="6" name="Text Box 11"/>
          <p:cNvSpPr txBox="1">
            <a:spLocks noChangeArrowheads="1"/>
          </p:cNvSpPr>
          <p:nvPr/>
        </p:nvSpPr>
        <p:spPr bwMode="auto">
          <a:xfrm>
            <a:off x="6156176" y="188640"/>
            <a:ext cx="16995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lgn="ctr">
                <a:solidFill>
                  <a:srgbClr val="000000"/>
                </a:solidFill>
                <a:miter lim="800000"/>
                <a:headEnd/>
                <a:tailEnd/>
              </a14:hiddenLine>
            </a:ext>
          </a:extLst>
        </p:spPr>
        <p:txBody>
          <a:bodyPr wrap="squar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r>
              <a:rPr lang="en-US" sz="2000" b="0" dirty="0">
                <a:latin typeface="Times New Roman" pitchFamily="18" charset="0"/>
                <a:cs typeface="Times New Roman" pitchFamily="18" charset="0"/>
              </a:rPr>
              <a:t>( b, d khác 0 )</a:t>
            </a:r>
          </a:p>
        </p:txBody>
      </p:sp>
      <p:sp>
        <p:nvSpPr>
          <p:cNvPr id="7" name="Text Box 4"/>
          <p:cNvSpPr txBox="1">
            <a:spLocks noChangeArrowheads="1"/>
          </p:cNvSpPr>
          <p:nvPr/>
        </p:nvSpPr>
        <p:spPr bwMode="auto">
          <a:xfrm>
            <a:off x="35496" y="188640"/>
            <a:ext cx="172819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lgn="ctr">
                <a:solidFill>
                  <a:srgbClr val="000000"/>
                </a:solidFill>
                <a:miter lim="800000"/>
                <a:headEnd/>
                <a:tailEnd/>
              </a14:hiddenLine>
            </a:ext>
          </a:extLst>
        </p:spPr>
        <p:txBody>
          <a:bodyPr wrap="squar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spcBef>
                <a:spcPct val="50000"/>
              </a:spcBef>
            </a:pPr>
            <a:r>
              <a:rPr lang="en-US" sz="2000" dirty="0">
                <a:solidFill>
                  <a:srgbClr val="FF0000"/>
                </a:solidFill>
                <a:latin typeface="Times New Roman" pitchFamily="18" charset="0"/>
                <a:cs typeface="Times New Roman" pitchFamily="18" charset="0"/>
              </a:rPr>
              <a:t>1.  Tỉ lệ </a:t>
            </a:r>
            <a:r>
              <a:rPr lang="en-US" sz="2000" dirty="0" smtClean="0">
                <a:solidFill>
                  <a:srgbClr val="FF0000"/>
                </a:solidFill>
                <a:latin typeface="Times New Roman" pitchFamily="18" charset="0"/>
                <a:cs typeface="Times New Roman" pitchFamily="18" charset="0"/>
              </a:rPr>
              <a:t>thức:</a:t>
            </a:r>
            <a:endParaRPr lang="en-US" sz="2000" dirty="0">
              <a:solidFill>
                <a:srgbClr val="FF0000"/>
              </a:solidFill>
              <a:latin typeface="Times New Roman" pitchFamily="18" charset="0"/>
              <a:cs typeface="Times New Roman" pitchFamily="18" charset="0"/>
            </a:endParaRPr>
          </a:p>
        </p:txBody>
      </p:sp>
      <p:sp>
        <p:nvSpPr>
          <p:cNvPr id="8" name="Text Box 15"/>
          <p:cNvSpPr txBox="1">
            <a:spLocks noChangeArrowheads="1"/>
          </p:cNvSpPr>
          <p:nvPr/>
        </p:nvSpPr>
        <p:spPr bwMode="auto">
          <a:xfrm>
            <a:off x="179512" y="655985"/>
            <a:ext cx="87129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lgn="ctr">
                <a:solidFill>
                  <a:srgbClr val="000000"/>
                </a:solidFill>
                <a:miter lim="800000"/>
                <a:headEnd/>
                <a:tailEnd/>
              </a14:hiddenLine>
            </a:ext>
          </a:extLst>
        </p:spPr>
        <p:txBody>
          <a:bodyPr wrap="square">
            <a:spAutoFit/>
          </a:bodyPr>
          <a:lstStyle>
            <a:lvl1pPr marL="282575" indent="-282575">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a:spcBef>
                <a:spcPct val="50000"/>
              </a:spcBef>
              <a:buFontTx/>
              <a:buChar char="-"/>
            </a:pPr>
            <a:r>
              <a:rPr lang="en-US" sz="2000" b="0" dirty="0">
                <a:latin typeface="Times New Roman" pitchFamily="18" charset="0"/>
                <a:cs typeface="Times New Roman" pitchFamily="18" charset="0"/>
              </a:rPr>
              <a:t>Có hai cách viết tỉ lệ thức: </a:t>
            </a:r>
            <a:r>
              <a:rPr lang="en-US" sz="2000" b="0" dirty="0" smtClean="0">
                <a:latin typeface="Times New Roman" pitchFamily="18" charset="0"/>
                <a:cs typeface="Times New Roman" pitchFamily="18" charset="0"/>
              </a:rPr>
              <a:t>  </a:t>
            </a:r>
            <a:r>
              <a:rPr lang="en-US" sz="2000" b="0" u="sng" dirty="0" smtClean="0">
                <a:solidFill>
                  <a:srgbClr val="FF0066"/>
                </a:solidFill>
                <a:latin typeface="Times New Roman" pitchFamily="18" charset="0"/>
                <a:cs typeface="Times New Roman" pitchFamily="18" charset="0"/>
              </a:rPr>
              <a:t>Cách 1</a:t>
            </a:r>
            <a:r>
              <a:rPr lang="en-US" sz="2000" b="0" dirty="0" smtClean="0">
                <a:solidFill>
                  <a:srgbClr val="FF0066"/>
                </a:solidFill>
                <a:latin typeface="Times New Roman" pitchFamily="18" charset="0"/>
                <a:cs typeface="Times New Roman" pitchFamily="18" charset="0"/>
              </a:rPr>
              <a:t>:</a:t>
            </a:r>
            <a:r>
              <a:rPr lang="en-US" sz="2000" b="0" dirty="0" smtClean="0">
                <a:latin typeface="Times New Roman" pitchFamily="18" charset="0"/>
                <a:cs typeface="Times New Roman" pitchFamily="18" charset="0"/>
              </a:rPr>
              <a:t>                     ;           </a:t>
            </a:r>
            <a:r>
              <a:rPr lang="en-US" sz="2000" b="0" u="sng" dirty="0" smtClean="0">
                <a:solidFill>
                  <a:srgbClr val="FF0066"/>
                </a:solidFill>
                <a:latin typeface="Times New Roman" pitchFamily="18" charset="0"/>
                <a:cs typeface="Times New Roman" pitchFamily="18" charset="0"/>
              </a:rPr>
              <a:t>Cách </a:t>
            </a:r>
            <a:r>
              <a:rPr lang="en-US" sz="2000" b="0" u="sng" dirty="0">
                <a:solidFill>
                  <a:srgbClr val="FF0066"/>
                </a:solidFill>
                <a:latin typeface="Times New Roman" pitchFamily="18" charset="0"/>
                <a:cs typeface="Times New Roman" pitchFamily="18" charset="0"/>
              </a:rPr>
              <a:t>2</a:t>
            </a:r>
            <a:r>
              <a:rPr lang="en-US" sz="2000" b="0" dirty="0">
                <a:solidFill>
                  <a:srgbClr val="FF0066"/>
                </a:solidFill>
                <a:latin typeface="Times New Roman" pitchFamily="18" charset="0"/>
                <a:cs typeface="Times New Roman" pitchFamily="18" charset="0"/>
              </a:rPr>
              <a:t>:</a:t>
            </a:r>
            <a:r>
              <a:rPr lang="en-US" sz="2000" b="0" dirty="0">
                <a:latin typeface="Times New Roman" pitchFamily="18" charset="0"/>
                <a:cs typeface="Times New Roman" pitchFamily="18" charset="0"/>
              </a:rPr>
              <a:t>   a : b = c : d</a:t>
            </a:r>
          </a:p>
        </p:txBody>
      </p:sp>
      <p:graphicFrame>
        <p:nvGraphicFramePr>
          <p:cNvPr id="10" name="Object 9"/>
          <p:cNvGraphicFramePr>
            <a:graphicFrameLocks noChangeAspect="1"/>
          </p:cNvGraphicFramePr>
          <p:nvPr>
            <p:extLst>
              <p:ext uri="{D42A27DB-BD31-4B8C-83A1-F6EECF244321}">
                <p14:modId xmlns:p14="http://schemas.microsoft.com/office/powerpoint/2010/main" val="2919272207"/>
              </p:ext>
            </p:extLst>
          </p:nvPr>
        </p:nvGraphicFramePr>
        <p:xfrm>
          <a:off x="4379144" y="511969"/>
          <a:ext cx="696912" cy="612775"/>
        </p:xfrm>
        <a:graphic>
          <a:graphicData uri="http://schemas.openxmlformats.org/presentationml/2006/ole">
            <mc:AlternateContent xmlns:mc="http://schemas.openxmlformats.org/markup-compatibility/2006">
              <mc:Choice xmlns:v="urn:schemas-microsoft-com:vml" Requires="v">
                <p:oleObj spid="_x0000_s1095" name="Equation" r:id="rId5" imgW="457002" imgH="393529" progId="Equation.DSMT4">
                  <p:embed/>
                </p:oleObj>
              </mc:Choice>
              <mc:Fallback>
                <p:oleObj name="Equation" r:id="rId5" imgW="457002" imgH="393529" progId="Equation.DSMT4">
                  <p:embed/>
                  <p:pic>
                    <p:nvPicPr>
                      <p:cNvPr id="0" name="Object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9144" y="511969"/>
                        <a:ext cx="696912"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9"/>
          <p:cNvSpPr txBox="1">
            <a:spLocks noChangeArrowheads="1"/>
          </p:cNvSpPr>
          <p:nvPr/>
        </p:nvSpPr>
        <p:spPr bwMode="auto">
          <a:xfrm>
            <a:off x="1475656" y="1200513"/>
            <a:ext cx="52297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r>
              <a:rPr lang="en-US" sz="2000" b="0" dirty="0">
                <a:latin typeface="Times New Roman" pitchFamily="18" charset="0"/>
                <a:cs typeface="Times New Roman" pitchFamily="18" charset="0"/>
              </a:rPr>
              <a:t> </a:t>
            </a:r>
            <a:r>
              <a:rPr lang="en-US" sz="2000" b="0" dirty="0">
                <a:solidFill>
                  <a:srgbClr val="FF0066"/>
                </a:solidFill>
                <a:latin typeface="Times New Roman" pitchFamily="18" charset="0"/>
                <a:cs typeface="Times New Roman" pitchFamily="18" charset="0"/>
              </a:rPr>
              <a:t>Tính chất 1: (</a:t>
            </a:r>
            <a:r>
              <a:rPr lang="en-US" sz="2000" b="0" i="1" dirty="0">
                <a:solidFill>
                  <a:srgbClr val="FF0066"/>
                </a:solidFill>
                <a:latin typeface="Times New Roman" pitchFamily="18" charset="0"/>
                <a:cs typeface="Times New Roman" pitchFamily="18" charset="0"/>
              </a:rPr>
              <a:t>Tính chất cơ bản của tỉ lệ thức</a:t>
            </a:r>
            <a:r>
              <a:rPr lang="en-US" sz="2000" b="0" dirty="0">
                <a:solidFill>
                  <a:srgbClr val="FF0066"/>
                </a:solidFill>
                <a:latin typeface="Times New Roman" pitchFamily="18" charset="0"/>
                <a:cs typeface="Times New Roman" pitchFamily="18" charset="0"/>
              </a:rPr>
              <a:t>)</a:t>
            </a:r>
          </a:p>
        </p:txBody>
      </p:sp>
      <p:sp>
        <p:nvSpPr>
          <p:cNvPr id="14" name="Text Box 8"/>
          <p:cNvSpPr txBox="1">
            <a:spLocks noChangeArrowheads="1"/>
          </p:cNvSpPr>
          <p:nvPr/>
        </p:nvSpPr>
        <p:spPr bwMode="auto">
          <a:xfrm>
            <a:off x="35496" y="1196752"/>
            <a:ext cx="158267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r>
              <a:rPr lang="en-US" sz="2000" dirty="0" smtClean="0">
                <a:solidFill>
                  <a:srgbClr val="FF0000"/>
                </a:solidFill>
                <a:latin typeface="Times New Roman" pitchFamily="18" charset="0"/>
                <a:cs typeface="Times New Roman" pitchFamily="18" charset="0"/>
              </a:rPr>
              <a:t>2. </a:t>
            </a:r>
            <a:r>
              <a:rPr lang="vi-VN" sz="2000" dirty="0">
                <a:solidFill>
                  <a:srgbClr val="FF0000"/>
                </a:solidFill>
                <a:latin typeface="Times New Roman" pitchFamily="18" charset="0"/>
                <a:cs typeface="Times New Roman" pitchFamily="18" charset="0"/>
              </a:rPr>
              <a:t>Tính </a:t>
            </a:r>
            <a:r>
              <a:rPr lang="vi-VN" sz="2000" dirty="0" smtClean="0">
                <a:solidFill>
                  <a:srgbClr val="FF0000"/>
                </a:solidFill>
                <a:latin typeface="Times New Roman" pitchFamily="18" charset="0"/>
                <a:cs typeface="Times New Roman" pitchFamily="18" charset="0"/>
              </a:rPr>
              <a:t>chất:</a:t>
            </a:r>
            <a:endParaRPr lang="en-US" sz="2000" dirty="0">
              <a:solidFill>
                <a:srgbClr val="FF00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20" name="TextBox 9"/>
              <p:cNvSpPr txBox="1">
                <a:spLocks noChangeArrowheads="1"/>
              </p:cNvSpPr>
              <p:nvPr/>
            </p:nvSpPr>
            <p:spPr bwMode="auto">
              <a:xfrm>
                <a:off x="1475656" y="2132856"/>
                <a:ext cx="7200800" cy="40011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r>
                  <a:rPr lang="en-US" sz="2000" b="0" dirty="0" smtClean="0">
                    <a:latin typeface="Times New Roman" pitchFamily="18" charset="0"/>
                    <a:cs typeface="Times New Roman" pitchFamily="18" charset="0"/>
                  </a:rPr>
                  <a:t> </a:t>
                </a:r>
                <a:r>
                  <a:rPr lang="en-US" sz="2000" b="0" dirty="0" smtClean="0">
                    <a:solidFill>
                      <a:srgbClr val="FF0066"/>
                    </a:solidFill>
                    <a:latin typeface="Times New Roman" pitchFamily="18" charset="0"/>
                    <a:cs typeface="Times New Roman" pitchFamily="18" charset="0"/>
                  </a:rPr>
                  <a:t>Tính chất 2: </a:t>
                </a:r>
                <a:r>
                  <a:rPr lang="en-US" sz="2000" b="0" dirty="0" smtClean="0">
                    <a:latin typeface="Times New Roman" pitchFamily="18" charset="0"/>
                    <a:cs typeface="Times New Roman" pitchFamily="18" charset="0"/>
                  </a:rPr>
                  <a:t>Nếu  </a:t>
                </a:r>
                <a:r>
                  <a:rPr lang="en-US" sz="2000" b="0" dirty="0" err="1" smtClean="0">
                    <a:latin typeface="Times New Roman" pitchFamily="18" charset="0"/>
                    <a:cs typeface="Times New Roman" pitchFamily="18" charset="0"/>
                  </a:rPr>
                  <a:t>a.d</a:t>
                </a:r>
                <a:r>
                  <a:rPr lang="en-US" sz="2000" b="0" dirty="0" smtClean="0">
                    <a:latin typeface="Times New Roman" pitchFamily="18" charset="0"/>
                    <a:cs typeface="Times New Roman" pitchFamily="18" charset="0"/>
                  </a:rPr>
                  <a:t> = </a:t>
                </a:r>
                <a:r>
                  <a:rPr lang="en-US" sz="2000" b="0" dirty="0" err="1" smtClean="0">
                    <a:latin typeface="Times New Roman" pitchFamily="18" charset="0"/>
                    <a:cs typeface="Times New Roman" pitchFamily="18" charset="0"/>
                  </a:rPr>
                  <a:t>b.c</a:t>
                </a:r>
                <a:r>
                  <a:rPr lang="en-US" sz="2000" b="0" dirty="0" smtClean="0">
                    <a:latin typeface="Times New Roman" pitchFamily="18" charset="0"/>
                    <a:cs typeface="Times New Roman" pitchFamily="18" charset="0"/>
                  </a:rPr>
                  <a:t> và a, b, c, d</a:t>
                </a:r>
                <a14:m>
                  <m:oMath xmlns:m="http://schemas.openxmlformats.org/officeDocument/2006/math">
                    <m:r>
                      <a:rPr lang="en-US" sz="2000" b="0" i="0" smtClean="0">
                        <a:latin typeface="Cambria Math"/>
                        <a:ea typeface="Cambria Math"/>
                        <a:cs typeface="Times New Roman" pitchFamily="18" charset="0"/>
                      </a:rPr>
                      <m:t> </m:t>
                    </m:r>
                    <m:r>
                      <a:rPr lang="en-US" sz="2000" b="0" i="1" smtClean="0">
                        <a:latin typeface="Cambria Math"/>
                        <a:ea typeface="Cambria Math"/>
                        <a:cs typeface="Times New Roman" pitchFamily="18" charset="0"/>
                      </a:rPr>
                      <m:t>≠</m:t>
                    </m:r>
                  </m:oMath>
                </a14:m>
                <a:r>
                  <a:rPr lang="en-US" sz="2000" b="0" dirty="0" smtClean="0">
                    <a:latin typeface="Times New Roman" pitchFamily="18" charset="0"/>
                    <a:cs typeface="Times New Roman" pitchFamily="18" charset="0"/>
                  </a:rPr>
                  <a:t> 0 thì ta có các tỉ lệ thức</a:t>
                </a:r>
                <a:endParaRPr lang="en-US" sz="2000" b="0" dirty="0">
                  <a:latin typeface="Times New Roman" pitchFamily="18" charset="0"/>
                  <a:cs typeface="Times New Roman" pitchFamily="18" charset="0"/>
                </a:endParaRPr>
              </a:p>
            </p:txBody>
          </p:sp>
        </mc:Choice>
        <mc:Fallback xmlns="">
          <p:sp>
            <p:nvSpPr>
              <p:cNvPr id="20" name="TextBox 9"/>
              <p:cNvSpPr txBox="1">
                <a:spLocks noRot="1" noChangeAspect="1" noMove="1" noResize="1" noEditPoints="1" noAdjustHandles="1" noChangeArrowheads="1" noChangeShapeType="1" noTextEdit="1"/>
              </p:cNvSpPr>
              <p:nvPr/>
            </p:nvSpPr>
            <p:spPr bwMode="auto">
              <a:xfrm>
                <a:off x="1475656" y="2132856"/>
                <a:ext cx="7200800" cy="400110"/>
              </a:xfrm>
              <a:prstGeom prst="rect">
                <a:avLst/>
              </a:prstGeom>
              <a:blipFill rotWithShape="1">
                <a:blip r:embed="rId6"/>
                <a:stretch>
                  <a:fillRect t="-7576" b="-2575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vi-VN">
                    <a:noFill/>
                  </a:rPr>
                  <a:t> </a:t>
                </a:r>
              </a:p>
            </p:txBody>
          </p:sp>
        </mc:Fallback>
      </mc:AlternateContent>
      <p:sp>
        <p:nvSpPr>
          <p:cNvPr id="21" name="TextBox 20"/>
          <p:cNvSpPr txBox="1">
            <a:spLocks noChangeArrowheads="1"/>
          </p:cNvSpPr>
          <p:nvPr/>
        </p:nvSpPr>
        <p:spPr bwMode="auto">
          <a:xfrm>
            <a:off x="6554" y="3212976"/>
            <a:ext cx="26212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r>
              <a:rPr lang="en-US" sz="2000" dirty="0" smtClean="0">
                <a:solidFill>
                  <a:srgbClr val="FF0000"/>
                </a:solidFill>
                <a:latin typeface="Times New Roman" pitchFamily="18" charset="0"/>
                <a:cs typeface="Times New Roman" pitchFamily="18" charset="0"/>
              </a:rPr>
              <a:t>3. </a:t>
            </a:r>
            <a:r>
              <a:rPr lang="en-US" sz="2000" dirty="0">
                <a:solidFill>
                  <a:srgbClr val="FF0000"/>
                </a:solidFill>
                <a:latin typeface="Times New Roman" pitchFamily="18" charset="0"/>
                <a:cs typeface="Times New Roman" pitchFamily="18" charset="0"/>
              </a:rPr>
              <a:t>Dãy tỉ số bằng nhau</a:t>
            </a:r>
          </a:p>
        </p:txBody>
      </p:sp>
      <p:sp>
        <p:nvSpPr>
          <p:cNvPr id="22" name="TextBox 21"/>
          <p:cNvSpPr txBox="1">
            <a:spLocks noChangeArrowheads="1"/>
          </p:cNvSpPr>
          <p:nvPr/>
        </p:nvSpPr>
        <p:spPr bwMode="auto">
          <a:xfrm>
            <a:off x="107504" y="3573016"/>
            <a:ext cx="39439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r>
              <a:rPr lang="en-US" sz="2000" b="0" dirty="0" smtClean="0">
                <a:solidFill>
                  <a:srgbClr val="FF0066"/>
                </a:solidFill>
                <a:latin typeface="Times New Roman" pitchFamily="18" charset="0"/>
                <a:cs typeface="Times New Roman" pitchFamily="18" charset="0"/>
              </a:rPr>
              <a:t>a. Tính chất của dãy tỉ số bằng nhau:</a:t>
            </a:r>
            <a:endParaRPr lang="en-US" sz="2000" b="0" dirty="0">
              <a:solidFill>
                <a:srgbClr val="FF0066"/>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23" name="Rectangle 22"/>
              <p:cNvSpPr/>
              <p:nvPr/>
            </p:nvSpPr>
            <p:spPr>
              <a:xfrm>
                <a:off x="3923928" y="3429000"/>
                <a:ext cx="2829749" cy="65652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000" i="1">
                              <a:latin typeface="Cambria Math" charset="0"/>
                              <a:cs typeface="Times New Roman" pitchFamily="18" charset="0"/>
                            </a:rPr>
                          </m:ctrlPr>
                        </m:fPr>
                        <m:num>
                          <m:r>
                            <a:rPr lang="en-US" sz="2000" i="1">
                              <a:latin typeface="Cambria Math"/>
                              <a:cs typeface="Times New Roman" pitchFamily="18" charset="0"/>
                            </a:rPr>
                            <m:t>𝑎</m:t>
                          </m:r>
                        </m:num>
                        <m:den>
                          <m:r>
                            <a:rPr lang="en-US" sz="2000" i="1">
                              <a:latin typeface="Cambria Math"/>
                              <a:cs typeface="Times New Roman" pitchFamily="18" charset="0"/>
                            </a:rPr>
                            <m:t>𝑏</m:t>
                          </m:r>
                        </m:den>
                      </m:f>
                      <m:r>
                        <a:rPr lang="en-US" sz="2000" i="1">
                          <a:latin typeface="Cambria Math"/>
                          <a:cs typeface="Times New Roman" pitchFamily="18" charset="0"/>
                        </a:rPr>
                        <m:t>=</m:t>
                      </m:r>
                      <m:f>
                        <m:fPr>
                          <m:ctrlPr>
                            <a:rPr lang="en-US" sz="2000" i="1">
                              <a:latin typeface="Cambria Math" charset="0"/>
                              <a:cs typeface="Times New Roman" pitchFamily="18" charset="0"/>
                            </a:rPr>
                          </m:ctrlPr>
                        </m:fPr>
                        <m:num>
                          <m:r>
                            <a:rPr lang="en-US" sz="2000" i="1">
                              <a:latin typeface="Cambria Math"/>
                              <a:cs typeface="Times New Roman" pitchFamily="18" charset="0"/>
                            </a:rPr>
                            <m:t>𝑐</m:t>
                          </m:r>
                        </m:num>
                        <m:den>
                          <m:r>
                            <a:rPr lang="en-US" sz="2000" i="1">
                              <a:latin typeface="Cambria Math"/>
                              <a:cs typeface="Times New Roman" pitchFamily="18" charset="0"/>
                            </a:rPr>
                            <m:t>𝑑</m:t>
                          </m:r>
                        </m:den>
                      </m:f>
                      <m:r>
                        <a:rPr lang="en-US" sz="2000" i="1">
                          <a:latin typeface="Cambria Math"/>
                          <a:cs typeface="Times New Roman" pitchFamily="18" charset="0"/>
                        </a:rPr>
                        <m:t>=</m:t>
                      </m:r>
                      <m:f>
                        <m:fPr>
                          <m:ctrlPr>
                            <a:rPr lang="en-US" sz="2000" i="1">
                              <a:latin typeface="Cambria Math" charset="0"/>
                              <a:cs typeface="Times New Roman" pitchFamily="18" charset="0"/>
                            </a:rPr>
                          </m:ctrlPr>
                        </m:fPr>
                        <m:num>
                          <m:r>
                            <a:rPr lang="en-US" sz="2000" i="1">
                              <a:latin typeface="Cambria Math"/>
                              <a:cs typeface="Times New Roman" pitchFamily="18" charset="0"/>
                            </a:rPr>
                            <m:t>𝑎</m:t>
                          </m:r>
                          <m:r>
                            <a:rPr lang="en-US" sz="2000" i="1">
                              <a:latin typeface="Cambria Math"/>
                              <a:cs typeface="Times New Roman" pitchFamily="18" charset="0"/>
                            </a:rPr>
                            <m:t>+</m:t>
                          </m:r>
                          <m:r>
                            <a:rPr lang="en-US" sz="2000" i="1">
                              <a:latin typeface="Cambria Math"/>
                              <a:cs typeface="Times New Roman" pitchFamily="18" charset="0"/>
                            </a:rPr>
                            <m:t>𝑐</m:t>
                          </m:r>
                        </m:num>
                        <m:den>
                          <m:r>
                            <a:rPr lang="en-US" sz="2000" i="1">
                              <a:latin typeface="Cambria Math"/>
                              <a:cs typeface="Times New Roman" pitchFamily="18" charset="0"/>
                            </a:rPr>
                            <m:t>𝑏</m:t>
                          </m:r>
                          <m:r>
                            <a:rPr lang="en-US" sz="2000" i="1">
                              <a:latin typeface="Cambria Math"/>
                              <a:cs typeface="Times New Roman" pitchFamily="18" charset="0"/>
                            </a:rPr>
                            <m:t>+</m:t>
                          </m:r>
                          <m:r>
                            <a:rPr lang="en-US" sz="2000" i="1">
                              <a:latin typeface="Cambria Math"/>
                              <a:cs typeface="Times New Roman" pitchFamily="18" charset="0"/>
                            </a:rPr>
                            <m:t>𝑑</m:t>
                          </m:r>
                        </m:den>
                      </m:f>
                      <m:r>
                        <a:rPr lang="en-US" sz="2000" i="1">
                          <a:latin typeface="Cambria Math"/>
                          <a:cs typeface="Times New Roman" pitchFamily="18" charset="0"/>
                        </a:rPr>
                        <m:t>=</m:t>
                      </m:r>
                      <m:f>
                        <m:fPr>
                          <m:ctrlPr>
                            <a:rPr lang="en-US" sz="2000" i="1">
                              <a:latin typeface="Cambria Math" charset="0"/>
                              <a:cs typeface="Times New Roman" pitchFamily="18" charset="0"/>
                            </a:rPr>
                          </m:ctrlPr>
                        </m:fPr>
                        <m:num>
                          <m:r>
                            <a:rPr lang="en-US" sz="2000" i="1">
                              <a:latin typeface="Cambria Math"/>
                              <a:cs typeface="Times New Roman" pitchFamily="18" charset="0"/>
                            </a:rPr>
                            <m:t>𝑎</m:t>
                          </m:r>
                          <m:r>
                            <a:rPr lang="en-US" sz="2000" i="1">
                              <a:latin typeface="Cambria Math"/>
                              <a:cs typeface="Times New Roman" pitchFamily="18" charset="0"/>
                            </a:rPr>
                            <m:t> −</m:t>
                          </m:r>
                          <m:r>
                            <a:rPr lang="en-US" sz="2000" i="1">
                              <a:latin typeface="Cambria Math"/>
                              <a:cs typeface="Times New Roman" pitchFamily="18" charset="0"/>
                            </a:rPr>
                            <m:t>𝑐</m:t>
                          </m:r>
                        </m:num>
                        <m:den>
                          <m:r>
                            <a:rPr lang="en-US" sz="2000" i="1">
                              <a:latin typeface="Cambria Math"/>
                              <a:cs typeface="Times New Roman" pitchFamily="18" charset="0"/>
                            </a:rPr>
                            <m:t>𝑏</m:t>
                          </m:r>
                          <m:r>
                            <a:rPr lang="en-US" sz="2000" i="1">
                              <a:latin typeface="Cambria Math"/>
                              <a:cs typeface="Times New Roman" pitchFamily="18" charset="0"/>
                            </a:rPr>
                            <m:t> −</m:t>
                          </m:r>
                          <m:r>
                            <a:rPr lang="en-US" sz="2000" i="1">
                              <a:latin typeface="Cambria Math"/>
                              <a:cs typeface="Times New Roman" pitchFamily="18" charset="0"/>
                            </a:rPr>
                            <m:t>𝑑</m:t>
                          </m:r>
                        </m:den>
                      </m:f>
                    </m:oMath>
                  </m:oMathPara>
                </a14:m>
                <a:endParaRPr lang="en-US" sz="2000" dirty="0">
                  <a:latin typeface="Times New Roman" pitchFamily="18" charset="0"/>
                  <a:cs typeface="Times New Roman" pitchFamily="18" charset="0"/>
                </a:endParaRPr>
              </a:p>
            </p:txBody>
          </p:sp>
        </mc:Choice>
        <mc:Fallback xmlns="">
          <p:sp>
            <p:nvSpPr>
              <p:cNvPr id="23" name="Rectangle 22"/>
              <p:cNvSpPr>
                <a:spLocks noRot="1" noChangeAspect="1" noMove="1" noResize="1" noEditPoints="1" noAdjustHandles="1" noChangeArrowheads="1" noChangeShapeType="1" noTextEdit="1"/>
              </p:cNvSpPr>
              <p:nvPr/>
            </p:nvSpPr>
            <p:spPr>
              <a:xfrm>
                <a:off x="3923928" y="3429000"/>
                <a:ext cx="2829749" cy="656526"/>
              </a:xfrm>
              <a:prstGeom prst="rect">
                <a:avLst/>
              </a:prstGeom>
              <a:blipFill rotWithShape="1">
                <a:blip r:embed="rId7"/>
                <a:stretch>
                  <a:fillRect/>
                </a:stretch>
              </a:blipFill>
            </p:spPr>
            <p:txBody>
              <a:bodyPr/>
              <a:lstStyle/>
              <a:p>
                <a:r>
                  <a:rPr lang="vi-VN">
                    <a:noFill/>
                  </a:rPr>
                  <a:t> </a:t>
                </a:r>
              </a:p>
            </p:txBody>
          </p:sp>
        </mc:Fallback>
      </mc:AlternateContent>
      <p:sp>
        <p:nvSpPr>
          <p:cNvPr id="26" name="Rectangle 25"/>
          <p:cNvSpPr/>
          <p:nvPr/>
        </p:nvSpPr>
        <p:spPr>
          <a:xfrm>
            <a:off x="107504" y="4325034"/>
            <a:ext cx="6426952" cy="400110"/>
          </a:xfrm>
          <a:prstGeom prst="rect">
            <a:avLst/>
          </a:prstGeom>
        </p:spPr>
        <p:txBody>
          <a:bodyPr wrap="none">
            <a:spAutoFit/>
          </a:bodyPr>
          <a:lstStyle/>
          <a:p>
            <a:r>
              <a:rPr lang="en-US" sz="2000" dirty="0" smtClean="0">
                <a:solidFill>
                  <a:srgbClr val="FF0066"/>
                </a:solidFill>
                <a:latin typeface="Times New Roman" pitchFamily="18" charset="0"/>
                <a:cs typeface="Times New Roman" pitchFamily="18" charset="0"/>
              </a:rPr>
              <a:t>b. Mở rộng: </a:t>
            </a:r>
            <a:r>
              <a:rPr lang="en-US" sz="2000" dirty="0" smtClean="0">
                <a:latin typeface="Times New Roman" pitchFamily="18" charset="0"/>
                <a:cs typeface="Times New Roman" pitchFamily="18" charset="0"/>
              </a:rPr>
              <a:t>Từ dãy tỉ số bằng nhau                          ta suy ra:</a:t>
            </a:r>
            <a:endParaRPr lang="vi-VN" sz="2000" dirty="0"/>
          </a:p>
        </p:txBody>
      </p:sp>
      <mc:AlternateContent xmlns:mc="http://schemas.openxmlformats.org/markup-compatibility/2006" xmlns:a14="http://schemas.microsoft.com/office/drawing/2010/main">
        <mc:Choice Requires="a14">
          <p:sp>
            <p:nvSpPr>
              <p:cNvPr id="27" name="TextBox 26"/>
              <p:cNvSpPr txBox="1"/>
              <p:nvPr/>
            </p:nvSpPr>
            <p:spPr>
              <a:xfrm>
                <a:off x="3840464" y="4221088"/>
                <a:ext cx="1379608" cy="67338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latin typeface="Cambria Math" charset="0"/>
                            </a:rPr>
                          </m:ctrlPr>
                        </m:fPr>
                        <m:num>
                          <m:r>
                            <a:rPr lang="vi-VN" sz="2000" b="0" i="1" smtClean="0">
                              <a:latin typeface="Cambria Math"/>
                            </a:rPr>
                            <m:t>𝑎</m:t>
                          </m:r>
                        </m:num>
                        <m:den>
                          <m:r>
                            <a:rPr lang="vi-VN" sz="2000" b="0" i="1" smtClean="0">
                              <a:latin typeface="Cambria Math"/>
                            </a:rPr>
                            <m:t>𝑏</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𝑐</m:t>
                          </m:r>
                        </m:num>
                        <m:den>
                          <m:r>
                            <a:rPr lang="en-US" sz="2000" b="0" i="1" smtClean="0">
                              <a:latin typeface="Cambria Math"/>
                            </a:rPr>
                            <m:t>𝑑</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𝑒</m:t>
                          </m:r>
                        </m:num>
                        <m:den>
                          <m:r>
                            <a:rPr lang="en-US" sz="2000" b="0" i="1" smtClean="0">
                              <a:latin typeface="Cambria Math"/>
                            </a:rPr>
                            <m:t>𝑓</m:t>
                          </m:r>
                        </m:den>
                      </m:f>
                    </m:oMath>
                  </m:oMathPara>
                </a14:m>
                <a:endParaRPr lang="vi-VN" sz="2000" dirty="0"/>
              </a:p>
            </p:txBody>
          </p:sp>
        </mc:Choice>
        <mc:Fallback xmlns="">
          <p:sp>
            <p:nvSpPr>
              <p:cNvPr id="27" name="TextBox 26"/>
              <p:cNvSpPr txBox="1">
                <a:spLocks noRot="1" noChangeAspect="1" noMove="1" noResize="1" noEditPoints="1" noAdjustHandles="1" noChangeArrowheads="1" noChangeShapeType="1" noTextEdit="1"/>
              </p:cNvSpPr>
              <p:nvPr/>
            </p:nvSpPr>
            <p:spPr>
              <a:xfrm>
                <a:off x="3840464" y="4221088"/>
                <a:ext cx="1379608" cy="673389"/>
              </a:xfrm>
              <a:prstGeom prst="rect">
                <a:avLst/>
              </a:prstGeom>
              <a:blipFill rotWithShape="1">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243888" y="4909594"/>
                <a:ext cx="3247992" cy="67338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latin typeface="Cambria Math" charset="0"/>
                            </a:rPr>
                          </m:ctrlPr>
                        </m:fPr>
                        <m:num>
                          <m:r>
                            <a:rPr lang="vi-VN" sz="2000" b="0" i="1" smtClean="0">
                              <a:latin typeface="Cambria Math"/>
                            </a:rPr>
                            <m:t>𝑎</m:t>
                          </m:r>
                        </m:num>
                        <m:den>
                          <m:r>
                            <a:rPr lang="vi-VN" sz="2000" b="0" i="1" smtClean="0">
                              <a:latin typeface="Cambria Math"/>
                            </a:rPr>
                            <m:t>𝑏</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𝑐</m:t>
                          </m:r>
                        </m:num>
                        <m:den>
                          <m:r>
                            <a:rPr lang="en-US" sz="2000" b="0" i="1" smtClean="0">
                              <a:latin typeface="Cambria Math"/>
                            </a:rPr>
                            <m:t>𝑑</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𝑒</m:t>
                          </m:r>
                        </m:num>
                        <m:den>
                          <m:r>
                            <a:rPr lang="en-US" sz="2000" b="0" i="1" smtClean="0">
                              <a:latin typeface="Cambria Math"/>
                            </a:rPr>
                            <m:t>𝑓</m:t>
                          </m:r>
                        </m:den>
                      </m:f>
                      <m:r>
                        <a:rPr lang="en-US" sz="2000" b="0" i="1" smtClean="0">
                          <a:latin typeface="Cambria Math"/>
                        </a:rPr>
                        <m:t>=                          </m:t>
                      </m:r>
                    </m:oMath>
                  </m:oMathPara>
                </a14:m>
                <a:endParaRPr lang="vi-VN" sz="2000" dirty="0"/>
              </a:p>
            </p:txBody>
          </p:sp>
        </mc:Choice>
        <mc:Fallback xmlns="">
          <p:sp>
            <p:nvSpPr>
              <p:cNvPr id="28" name="TextBox 27"/>
              <p:cNvSpPr txBox="1">
                <a:spLocks noRot="1" noChangeAspect="1" noMove="1" noResize="1" noEditPoints="1" noAdjustHandles="1" noChangeArrowheads="1" noChangeShapeType="1" noTextEdit="1"/>
              </p:cNvSpPr>
              <p:nvPr/>
            </p:nvSpPr>
            <p:spPr>
              <a:xfrm>
                <a:off x="243888" y="4909594"/>
                <a:ext cx="3247992" cy="673389"/>
              </a:xfrm>
              <a:prstGeom prst="rect">
                <a:avLst/>
              </a:prstGeom>
              <a:blipFill rotWithShape="1">
                <a:blip r:embed="rId9"/>
                <a:stretch>
                  <a:fillRect/>
                </a:stretch>
              </a:blipFill>
            </p:spPr>
            <p:txBody>
              <a:bodyPr/>
              <a:lstStyle/>
              <a:p>
                <a:r>
                  <a:rPr lang="vi-VN">
                    <a:noFill/>
                  </a:rPr>
                  <a:t> </a:t>
                </a:r>
              </a:p>
            </p:txBody>
          </p:sp>
        </mc:Fallback>
      </mc:AlternateContent>
      <p:sp>
        <p:nvSpPr>
          <p:cNvPr id="29" name="TextBox 9"/>
          <p:cNvSpPr txBox="1">
            <a:spLocks noChangeArrowheads="1"/>
          </p:cNvSpPr>
          <p:nvPr/>
        </p:nvSpPr>
        <p:spPr bwMode="auto">
          <a:xfrm>
            <a:off x="3373120" y="5582983"/>
            <a:ext cx="364715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cs typeface="Arial" charset="0"/>
              </a:defRPr>
            </a:lvl1pPr>
            <a:lvl2pPr marL="742950" indent="-285750">
              <a:defRPr b="1">
                <a:solidFill>
                  <a:schemeClr val="tx1"/>
                </a:solidFill>
                <a:latin typeface="Arial" charset="0"/>
                <a:cs typeface="Arial" charset="0"/>
              </a:defRPr>
            </a:lvl2pPr>
            <a:lvl3pPr marL="1143000" indent="-228600">
              <a:defRPr b="1">
                <a:solidFill>
                  <a:schemeClr val="tx1"/>
                </a:solidFill>
                <a:latin typeface="Arial" charset="0"/>
                <a:cs typeface="Arial" charset="0"/>
              </a:defRPr>
            </a:lvl3pPr>
            <a:lvl4pPr marL="1600200" indent="-228600">
              <a:defRPr b="1">
                <a:solidFill>
                  <a:schemeClr val="tx1"/>
                </a:solidFill>
                <a:latin typeface="Arial" charset="0"/>
                <a:cs typeface="Arial" charset="0"/>
              </a:defRPr>
            </a:lvl4pPr>
            <a:lvl5pPr marL="2057400" indent="-22860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r>
              <a:rPr lang="en-US" sz="2000" b="0" dirty="0">
                <a:latin typeface="Times New Roman" pitchFamily="18" charset="0"/>
                <a:cs typeface="Times New Roman" pitchFamily="18" charset="0"/>
              </a:rPr>
              <a:t>( Giả thiết các tỉ số đều có nghĩa )</a:t>
            </a:r>
          </a:p>
        </p:txBody>
      </p:sp>
      <p:sp>
        <p:nvSpPr>
          <p:cNvPr id="30" name="Rectangle 29"/>
          <p:cNvSpPr/>
          <p:nvPr/>
        </p:nvSpPr>
        <p:spPr>
          <a:xfrm>
            <a:off x="217532" y="6100870"/>
            <a:ext cx="2868093" cy="400110"/>
          </a:xfrm>
          <a:prstGeom prst="rect">
            <a:avLst/>
          </a:prstGeom>
        </p:spPr>
        <p:txBody>
          <a:bodyPr wrap="none">
            <a:spAutoFit/>
          </a:bodyPr>
          <a:lstStyle/>
          <a:p>
            <a:r>
              <a:rPr lang="en-US" sz="2000" dirty="0" smtClean="0">
                <a:solidFill>
                  <a:srgbClr val="FF0066"/>
                </a:solidFill>
                <a:latin typeface="Times New Roman" pitchFamily="18" charset="0"/>
                <a:cs typeface="Times New Roman" pitchFamily="18" charset="0"/>
              </a:rPr>
              <a:t>c. Chú ý: </a:t>
            </a:r>
            <a:r>
              <a:rPr lang="en-US" sz="2000" dirty="0" smtClean="0">
                <a:latin typeface="Times New Roman" pitchFamily="18" charset="0"/>
                <a:cs typeface="Times New Roman" pitchFamily="18" charset="0"/>
              </a:rPr>
              <a:t>Khi có dãy tỉ số </a:t>
            </a:r>
            <a:endParaRPr lang="vi-VN" sz="2000" dirty="0"/>
          </a:p>
        </p:txBody>
      </p:sp>
      <mc:AlternateContent xmlns:mc="http://schemas.openxmlformats.org/markup-compatibility/2006" xmlns:a14="http://schemas.microsoft.com/office/drawing/2010/main">
        <mc:Choice Requires="a14">
          <p:sp>
            <p:nvSpPr>
              <p:cNvPr id="31" name="Rectangle 30"/>
              <p:cNvSpPr/>
              <p:nvPr/>
            </p:nvSpPr>
            <p:spPr>
              <a:xfrm>
                <a:off x="2906930" y="5977887"/>
                <a:ext cx="5997989" cy="6194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000" i="1" smtClean="0">
                              <a:latin typeface="Cambria Math" charset="0"/>
                            </a:rPr>
                          </m:ctrlPr>
                        </m:fPr>
                        <m:num>
                          <m:r>
                            <a:rPr lang="vi-VN" sz="2000" i="1">
                              <a:latin typeface="Cambria Math"/>
                            </a:rPr>
                            <m:t>𝑎</m:t>
                          </m:r>
                        </m:num>
                        <m:den>
                          <m:r>
                            <a:rPr lang="vi-VN" sz="2000" b="0" i="1" smtClean="0">
                              <a:latin typeface="Cambria Math"/>
                            </a:rPr>
                            <m:t>2</m:t>
                          </m:r>
                        </m:den>
                      </m:f>
                      <m:r>
                        <a:rPr lang="en-US" sz="2000" i="1">
                          <a:latin typeface="Cambria Math"/>
                        </a:rPr>
                        <m:t>=</m:t>
                      </m:r>
                      <m:f>
                        <m:fPr>
                          <m:ctrlPr>
                            <a:rPr lang="en-US" sz="2000" i="1">
                              <a:latin typeface="Cambria Math" charset="0"/>
                            </a:rPr>
                          </m:ctrlPr>
                        </m:fPr>
                        <m:num>
                          <m:r>
                            <a:rPr lang="en-US" sz="2000" i="1">
                              <a:latin typeface="Cambria Math"/>
                            </a:rPr>
                            <m:t>𝑐</m:t>
                          </m:r>
                        </m:num>
                        <m:den>
                          <m:r>
                            <a:rPr lang="en-US" sz="2000" b="0" i="1" smtClean="0">
                              <a:latin typeface="Cambria Math"/>
                            </a:rPr>
                            <m:t>3</m:t>
                          </m:r>
                        </m:den>
                      </m:f>
                      <m:r>
                        <a:rPr lang="en-US" sz="2000" i="1">
                          <a:latin typeface="Cambria Math"/>
                        </a:rPr>
                        <m:t>=</m:t>
                      </m:r>
                      <m:f>
                        <m:fPr>
                          <m:ctrlPr>
                            <a:rPr lang="en-US" sz="2000" i="1">
                              <a:latin typeface="Cambria Math" charset="0"/>
                            </a:rPr>
                          </m:ctrlPr>
                        </m:fPr>
                        <m:num>
                          <m:r>
                            <a:rPr lang="en-US" sz="2000" i="1">
                              <a:latin typeface="Cambria Math"/>
                            </a:rPr>
                            <m:t>𝑒</m:t>
                          </m:r>
                        </m:num>
                        <m:den>
                          <m:r>
                            <a:rPr lang="en-US" sz="2000" b="0" i="1" smtClean="0">
                              <a:latin typeface="Cambria Math"/>
                            </a:rPr>
                            <m:t>5</m:t>
                          </m:r>
                        </m:den>
                      </m:f>
                      <m:r>
                        <a:rPr lang="en-US" sz="2000" b="0" i="1" smtClean="0">
                          <a:latin typeface="Cambria Math"/>
                        </a:rPr>
                        <m:t> </m:t>
                      </m:r>
                      <m:r>
                        <a:rPr lang="en-US" sz="2000" b="0" i="1" smtClean="0">
                          <a:latin typeface="Cambria Math"/>
                        </a:rPr>
                        <m:t>𝑡𝑎</m:t>
                      </m:r>
                      <m:r>
                        <a:rPr lang="en-US" sz="2000" b="0" i="1" smtClean="0">
                          <a:latin typeface="Cambria Math"/>
                        </a:rPr>
                        <m:t> </m:t>
                      </m:r>
                      <m:r>
                        <a:rPr lang="en-US" sz="2000" b="0" i="1" smtClean="0">
                          <a:latin typeface="Cambria Math"/>
                        </a:rPr>
                        <m:t>𝑛</m:t>
                      </m:r>
                      <m:r>
                        <a:rPr lang="en-US" sz="2000" b="0" i="1" smtClean="0">
                          <a:latin typeface="Cambria Math"/>
                        </a:rPr>
                        <m:t>ó</m:t>
                      </m:r>
                      <m:r>
                        <a:rPr lang="en-US" sz="2000" b="0" i="1" smtClean="0">
                          <a:latin typeface="Cambria Math"/>
                        </a:rPr>
                        <m:t>𝑖</m:t>
                      </m:r>
                      <m:r>
                        <a:rPr lang="en-US" sz="2000" b="0" i="1" smtClean="0">
                          <a:latin typeface="Cambria Math"/>
                        </a:rPr>
                        <m:t> </m:t>
                      </m:r>
                      <m:r>
                        <a:rPr lang="en-US" sz="2000" b="0" i="1" smtClean="0">
                          <a:latin typeface="Cambria Math"/>
                        </a:rPr>
                        <m:t>𝑐</m:t>
                      </m:r>
                      <m:r>
                        <a:rPr lang="en-US" sz="2000" b="0" i="1" smtClean="0">
                          <a:latin typeface="Cambria Math"/>
                        </a:rPr>
                        <m:t>á</m:t>
                      </m:r>
                      <m:r>
                        <a:rPr lang="en-US" sz="2000" b="0" i="1" smtClean="0">
                          <a:latin typeface="Cambria Math"/>
                        </a:rPr>
                        <m:t>𝑐</m:t>
                      </m:r>
                      <m:r>
                        <a:rPr lang="en-US" sz="2000" b="0" i="1" smtClean="0">
                          <a:latin typeface="Cambria Math"/>
                        </a:rPr>
                        <m:t> </m:t>
                      </m:r>
                      <m:r>
                        <a:rPr lang="en-US" sz="2000" b="0" i="1" smtClean="0">
                          <a:latin typeface="Cambria Math"/>
                        </a:rPr>
                        <m:t>𝑠</m:t>
                      </m:r>
                      <m:r>
                        <a:rPr lang="en-US" sz="2000" b="0" i="1" smtClean="0">
                          <a:latin typeface="Cambria Math"/>
                        </a:rPr>
                        <m:t>ố </m:t>
                      </m:r>
                      <m:r>
                        <a:rPr lang="en-US" sz="2000" b="0" i="1" smtClean="0">
                          <a:latin typeface="Cambria Math"/>
                        </a:rPr>
                        <m:t>𝑎</m:t>
                      </m:r>
                      <m:r>
                        <a:rPr lang="en-US" sz="2000" b="0" i="1" smtClean="0">
                          <a:latin typeface="Cambria Math"/>
                        </a:rPr>
                        <m:t>, </m:t>
                      </m:r>
                      <m:r>
                        <a:rPr lang="en-US" sz="2000" b="0" i="1" smtClean="0">
                          <a:latin typeface="Cambria Math"/>
                        </a:rPr>
                        <m:t>𝑐</m:t>
                      </m:r>
                      <m:r>
                        <a:rPr lang="en-US" sz="2000" b="0" i="1" smtClean="0">
                          <a:latin typeface="Cambria Math"/>
                        </a:rPr>
                        <m:t>,,</m:t>
                      </m:r>
                      <m:r>
                        <a:rPr lang="en-US" sz="2000" b="0" i="1" smtClean="0">
                          <a:latin typeface="Cambria Math"/>
                        </a:rPr>
                        <m:t>𝑒</m:t>
                      </m:r>
                      <m:r>
                        <a:rPr lang="en-US" sz="2000" b="0" i="1" smtClean="0">
                          <a:latin typeface="Cambria Math"/>
                        </a:rPr>
                        <m:t> </m:t>
                      </m:r>
                      <m:r>
                        <a:rPr lang="en-US" sz="2000" b="0" i="1" smtClean="0">
                          <a:latin typeface="Cambria Math"/>
                        </a:rPr>
                        <m:t>𝑡</m:t>
                      </m:r>
                      <m:r>
                        <a:rPr lang="en-US" sz="2000" b="0" i="1" smtClean="0">
                          <a:latin typeface="Cambria Math"/>
                        </a:rPr>
                        <m:t>ỉ </m:t>
                      </m:r>
                      <m:r>
                        <a:rPr lang="en-US" sz="2000" b="0" i="1" smtClean="0">
                          <a:latin typeface="Cambria Math"/>
                        </a:rPr>
                        <m:t>𝑙</m:t>
                      </m:r>
                      <m:r>
                        <a:rPr lang="en-US" sz="2000" b="0" i="1" smtClean="0">
                          <a:latin typeface="Cambria Math"/>
                        </a:rPr>
                        <m:t>ệ </m:t>
                      </m:r>
                      <m:r>
                        <a:rPr lang="en-US" sz="2000" b="0" i="1" smtClean="0">
                          <a:latin typeface="Cambria Math"/>
                        </a:rPr>
                        <m:t>𝑣</m:t>
                      </m:r>
                      <m:r>
                        <a:rPr lang="en-US" sz="2000" b="0" i="1" smtClean="0">
                          <a:latin typeface="Cambria Math"/>
                        </a:rPr>
                        <m:t>ớ</m:t>
                      </m:r>
                      <m:r>
                        <a:rPr lang="en-US" sz="2000" b="0" i="1" smtClean="0">
                          <a:latin typeface="Cambria Math"/>
                        </a:rPr>
                        <m:t>𝑖</m:t>
                      </m:r>
                      <m:r>
                        <a:rPr lang="en-US" sz="2000" b="0" i="1" smtClean="0">
                          <a:latin typeface="Cambria Math"/>
                        </a:rPr>
                        <m:t> </m:t>
                      </m:r>
                      <m:r>
                        <a:rPr lang="en-US" sz="2000" b="0" i="1" smtClean="0">
                          <a:latin typeface="Cambria Math"/>
                        </a:rPr>
                        <m:t>𝑐</m:t>
                      </m:r>
                      <m:r>
                        <a:rPr lang="en-US" sz="2000" b="0" i="1" smtClean="0">
                          <a:latin typeface="Cambria Math"/>
                        </a:rPr>
                        <m:t>á</m:t>
                      </m:r>
                      <m:r>
                        <a:rPr lang="en-US" sz="2000" b="0" i="1" smtClean="0">
                          <a:latin typeface="Cambria Math"/>
                        </a:rPr>
                        <m:t>𝑐</m:t>
                      </m:r>
                      <m:r>
                        <a:rPr lang="en-US" sz="2000" b="0" i="1" smtClean="0">
                          <a:latin typeface="Cambria Math"/>
                        </a:rPr>
                        <m:t> </m:t>
                      </m:r>
                      <m:r>
                        <a:rPr lang="en-US" sz="2000" b="0" i="1" smtClean="0">
                          <a:latin typeface="Cambria Math"/>
                        </a:rPr>
                        <m:t>𝑠</m:t>
                      </m:r>
                      <m:r>
                        <a:rPr lang="en-US" sz="2000" b="0" i="1" smtClean="0">
                          <a:latin typeface="Cambria Math"/>
                        </a:rPr>
                        <m:t>ố 2;3;5</m:t>
                      </m:r>
                    </m:oMath>
                  </m:oMathPara>
                </a14:m>
                <a:endParaRPr lang="vi-VN" sz="2000" dirty="0"/>
              </a:p>
            </p:txBody>
          </p:sp>
        </mc:Choice>
        <mc:Fallback xmlns="">
          <p:sp>
            <p:nvSpPr>
              <p:cNvPr id="31" name="Rectangle 30"/>
              <p:cNvSpPr>
                <a:spLocks noRot="1" noChangeAspect="1" noMove="1" noResize="1" noEditPoints="1" noAdjustHandles="1" noChangeArrowheads="1" noChangeShapeType="1" noTextEdit="1"/>
              </p:cNvSpPr>
              <p:nvPr/>
            </p:nvSpPr>
            <p:spPr>
              <a:xfrm>
                <a:off x="2906930" y="5977887"/>
                <a:ext cx="5997989" cy="619465"/>
              </a:xfrm>
              <a:prstGeom prst="rect">
                <a:avLst/>
              </a:prstGeom>
              <a:blipFill rotWithShape="1">
                <a:blip r:embed="rId1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2854056" y="2492896"/>
                <a:ext cx="3524555" cy="6972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latin typeface="Cambria Math" charset="0"/>
                            </a:rPr>
                          </m:ctrlPr>
                        </m:fPr>
                        <m:num>
                          <m:r>
                            <a:rPr lang="vi-VN" sz="2000" b="0" i="1" smtClean="0">
                              <a:latin typeface="Cambria Math"/>
                            </a:rPr>
                            <m:t>𝑎</m:t>
                          </m:r>
                        </m:num>
                        <m:den>
                          <m:r>
                            <a:rPr lang="vi-VN" sz="2000" b="0" i="1" smtClean="0">
                              <a:latin typeface="Cambria Math"/>
                            </a:rPr>
                            <m:t>𝑏</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𝑐</m:t>
                          </m:r>
                        </m:num>
                        <m:den>
                          <m:r>
                            <a:rPr lang="en-US" sz="2000" b="0" i="1" smtClean="0">
                              <a:latin typeface="Cambria Math"/>
                            </a:rPr>
                            <m:t>𝑑</m:t>
                          </m:r>
                        </m:den>
                      </m:f>
                      <m:r>
                        <a:rPr lang="en-US" sz="2000" b="0" i="1" smtClean="0">
                          <a:latin typeface="Cambria Math"/>
                        </a:rPr>
                        <m:t>; </m:t>
                      </m:r>
                      <m:f>
                        <m:fPr>
                          <m:ctrlPr>
                            <a:rPr lang="en-US" sz="2000" b="0" i="1" smtClean="0">
                              <a:latin typeface="Cambria Math" charset="0"/>
                            </a:rPr>
                          </m:ctrlPr>
                        </m:fPr>
                        <m:num>
                          <m:r>
                            <a:rPr lang="en-US" sz="2000" b="0" i="1" smtClean="0">
                              <a:latin typeface="Cambria Math"/>
                            </a:rPr>
                            <m:t>𝑎</m:t>
                          </m:r>
                        </m:num>
                        <m:den>
                          <m:r>
                            <a:rPr lang="en-US" sz="2000" b="0" i="1" smtClean="0">
                              <a:latin typeface="Cambria Math"/>
                            </a:rPr>
                            <m:t>𝑐</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𝑏</m:t>
                          </m:r>
                        </m:num>
                        <m:den>
                          <m:r>
                            <a:rPr lang="en-US" sz="2000" b="0" i="1" smtClean="0">
                              <a:latin typeface="Cambria Math"/>
                            </a:rPr>
                            <m:t>𝑑</m:t>
                          </m:r>
                        </m:den>
                      </m:f>
                      <m:r>
                        <a:rPr lang="en-US" sz="2000" b="0" i="1" smtClean="0">
                          <a:latin typeface="Cambria Math"/>
                        </a:rPr>
                        <m:t>; </m:t>
                      </m:r>
                      <m:f>
                        <m:fPr>
                          <m:ctrlPr>
                            <a:rPr lang="en-US" sz="2000" b="0" i="1" smtClean="0">
                              <a:latin typeface="Cambria Math" charset="0"/>
                            </a:rPr>
                          </m:ctrlPr>
                        </m:fPr>
                        <m:num>
                          <m:r>
                            <a:rPr lang="en-US" sz="2000" b="0" i="1" smtClean="0">
                              <a:latin typeface="Cambria Math"/>
                            </a:rPr>
                            <m:t>𝑏</m:t>
                          </m:r>
                        </m:num>
                        <m:den>
                          <m:r>
                            <a:rPr lang="en-US" sz="2000" b="0" i="1" smtClean="0">
                              <a:latin typeface="Cambria Math"/>
                            </a:rPr>
                            <m:t>𝑎</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𝑑</m:t>
                          </m:r>
                        </m:num>
                        <m:den>
                          <m:r>
                            <a:rPr lang="en-US" sz="2000" b="0" i="1" smtClean="0">
                              <a:latin typeface="Cambria Math"/>
                            </a:rPr>
                            <m:t>𝑐</m:t>
                          </m:r>
                        </m:den>
                      </m:f>
                      <m:r>
                        <a:rPr lang="en-US" sz="2000" b="0" i="1" smtClean="0">
                          <a:latin typeface="Cambria Math"/>
                        </a:rPr>
                        <m:t>; </m:t>
                      </m:r>
                      <m:f>
                        <m:fPr>
                          <m:ctrlPr>
                            <a:rPr lang="en-US" sz="2000" b="0" i="1" smtClean="0">
                              <a:latin typeface="Cambria Math" charset="0"/>
                            </a:rPr>
                          </m:ctrlPr>
                        </m:fPr>
                        <m:num>
                          <m:r>
                            <a:rPr lang="en-US" sz="2000" b="0" i="1" smtClean="0">
                              <a:latin typeface="Cambria Math"/>
                            </a:rPr>
                            <m:t>𝑐</m:t>
                          </m:r>
                        </m:num>
                        <m:den>
                          <m:r>
                            <a:rPr lang="en-US" sz="2000" b="0" i="1" smtClean="0">
                              <a:latin typeface="Cambria Math"/>
                            </a:rPr>
                            <m:t>𝑎</m:t>
                          </m:r>
                        </m:den>
                      </m:f>
                      <m:r>
                        <a:rPr lang="en-US" sz="2000" b="0" i="1" smtClean="0">
                          <a:latin typeface="Cambria Math"/>
                        </a:rPr>
                        <m:t>=</m:t>
                      </m:r>
                      <m:f>
                        <m:fPr>
                          <m:ctrlPr>
                            <a:rPr lang="en-US" sz="2000" b="0" i="1" smtClean="0">
                              <a:latin typeface="Cambria Math" charset="0"/>
                            </a:rPr>
                          </m:ctrlPr>
                        </m:fPr>
                        <m:num>
                          <m:r>
                            <a:rPr lang="en-US" sz="2000" b="0" i="1" smtClean="0">
                              <a:latin typeface="Cambria Math"/>
                            </a:rPr>
                            <m:t>𝑑</m:t>
                          </m:r>
                        </m:num>
                        <m:den>
                          <m:r>
                            <a:rPr lang="en-US" sz="2000" b="0" i="1" smtClean="0">
                              <a:latin typeface="Cambria Math"/>
                            </a:rPr>
                            <m:t>𝑏</m:t>
                          </m:r>
                        </m:den>
                      </m:f>
                    </m:oMath>
                  </m:oMathPara>
                </a14:m>
                <a:endParaRPr lang="vi-VN" sz="2000" dirty="0"/>
              </a:p>
            </p:txBody>
          </p:sp>
        </mc:Choice>
        <mc:Fallback xmlns="">
          <p:sp>
            <p:nvSpPr>
              <p:cNvPr id="32" name="TextBox 31"/>
              <p:cNvSpPr txBox="1">
                <a:spLocks noRot="1" noChangeAspect="1" noMove="1" noResize="1" noEditPoints="1" noAdjustHandles="1" noChangeArrowheads="1" noChangeShapeType="1" noTextEdit="1"/>
              </p:cNvSpPr>
              <p:nvPr/>
            </p:nvSpPr>
            <p:spPr>
              <a:xfrm>
                <a:off x="2854056" y="2492896"/>
                <a:ext cx="3524555" cy="697242"/>
              </a:xfrm>
              <a:prstGeom prst="rect">
                <a:avLst/>
              </a:prstGeom>
              <a:blipFill rotWithShape="1">
                <a:blip r:embed="rId11"/>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2834685" y="1556792"/>
                <a:ext cx="3033459" cy="6194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vi-VN" sz="2000" b="0" i="1" smtClean="0">
                          <a:latin typeface="Cambria Math"/>
                        </a:rPr>
                        <m:t>𝑁</m:t>
                      </m:r>
                      <m:r>
                        <a:rPr lang="vi-VN" sz="2000" b="0" i="1" smtClean="0">
                          <a:latin typeface="Cambria Math"/>
                        </a:rPr>
                        <m:t>ế</m:t>
                      </m:r>
                      <m:r>
                        <a:rPr lang="vi-VN" sz="2000" b="0" i="1" smtClean="0">
                          <a:latin typeface="Cambria Math"/>
                        </a:rPr>
                        <m:t>𝑢</m:t>
                      </m:r>
                      <m:r>
                        <a:rPr lang="vi-VN" sz="2000" b="0" i="1" smtClean="0">
                          <a:latin typeface="Cambria Math"/>
                        </a:rPr>
                        <m:t> </m:t>
                      </m:r>
                      <m:f>
                        <m:fPr>
                          <m:ctrlPr>
                            <a:rPr lang="vi-VN" sz="2000" i="1">
                              <a:latin typeface="Cambria Math" charset="0"/>
                            </a:rPr>
                          </m:ctrlPr>
                        </m:fPr>
                        <m:num>
                          <m:r>
                            <a:rPr lang="vi-VN" sz="2000" i="1">
                              <a:latin typeface="Cambria Math"/>
                            </a:rPr>
                            <m:t>𝑎</m:t>
                          </m:r>
                        </m:num>
                        <m:den>
                          <m:r>
                            <a:rPr lang="vi-VN" sz="2000" i="1">
                              <a:latin typeface="Cambria Math"/>
                            </a:rPr>
                            <m:t>𝑏</m:t>
                          </m:r>
                        </m:den>
                      </m:f>
                      <m:r>
                        <a:rPr lang="en-US" sz="2000" i="1">
                          <a:latin typeface="Cambria Math"/>
                        </a:rPr>
                        <m:t>=</m:t>
                      </m:r>
                      <m:f>
                        <m:fPr>
                          <m:ctrlPr>
                            <a:rPr lang="en-US" sz="2000" i="1">
                              <a:latin typeface="Cambria Math" charset="0"/>
                            </a:rPr>
                          </m:ctrlPr>
                        </m:fPr>
                        <m:num>
                          <m:r>
                            <a:rPr lang="en-US" sz="2000" i="1">
                              <a:latin typeface="Cambria Math"/>
                            </a:rPr>
                            <m:t>𝑐</m:t>
                          </m:r>
                        </m:num>
                        <m:den>
                          <m:r>
                            <a:rPr lang="en-US" sz="2000" i="1">
                              <a:latin typeface="Cambria Math"/>
                            </a:rPr>
                            <m:t>𝑑</m:t>
                          </m:r>
                        </m:den>
                      </m:f>
                      <m:r>
                        <a:rPr lang="en-US" sz="2000" b="0" i="1" smtClean="0">
                          <a:latin typeface="Cambria Math"/>
                        </a:rPr>
                        <m:t> </m:t>
                      </m:r>
                      <m:r>
                        <a:rPr lang="en-US" sz="2000" b="0" i="1" smtClean="0">
                          <a:latin typeface="Cambria Math"/>
                        </a:rPr>
                        <m:t>𝑡h</m:t>
                      </m:r>
                      <m:r>
                        <a:rPr lang="en-US" sz="2000" b="0" i="1" smtClean="0">
                          <a:latin typeface="Cambria Math"/>
                        </a:rPr>
                        <m:t>ì </m:t>
                      </m:r>
                      <m:r>
                        <a:rPr lang="en-US" sz="2000" b="0" i="1" smtClean="0">
                          <a:latin typeface="Cambria Math"/>
                        </a:rPr>
                        <m:t>𝑎</m:t>
                      </m:r>
                      <m:r>
                        <a:rPr lang="en-US" sz="2000" b="0" i="1" smtClean="0">
                          <a:latin typeface="Cambria Math"/>
                        </a:rPr>
                        <m:t>.</m:t>
                      </m:r>
                      <m:r>
                        <a:rPr lang="en-US" sz="2000" b="0" i="1" smtClean="0">
                          <a:latin typeface="Cambria Math"/>
                        </a:rPr>
                        <m:t>𝑑</m:t>
                      </m:r>
                      <m:r>
                        <a:rPr lang="en-US" sz="2000" b="0" i="1" smtClean="0">
                          <a:latin typeface="Cambria Math"/>
                        </a:rPr>
                        <m:t>=</m:t>
                      </m:r>
                      <m:r>
                        <a:rPr lang="en-US" sz="2000" b="0" i="1" smtClean="0">
                          <a:latin typeface="Cambria Math"/>
                        </a:rPr>
                        <m:t>𝑏</m:t>
                      </m:r>
                      <m:r>
                        <a:rPr lang="en-US" sz="2000" b="0" i="1" smtClean="0">
                          <a:latin typeface="Cambria Math"/>
                        </a:rPr>
                        <m:t>.</m:t>
                      </m:r>
                      <m:r>
                        <a:rPr lang="en-US" sz="2000" b="0" i="1" smtClean="0">
                          <a:latin typeface="Cambria Math"/>
                        </a:rPr>
                        <m:t>𝑐</m:t>
                      </m:r>
                    </m:oMath>
                  </m:oMathPara>
                </a14:m>
                <a:endParaRPr lang="vi-VN" sz="2000" dirty="0"/>
              </a:p>
            </p:txBody>
          </p:sp>
        </mc:Choice>
        <mc:Fallback xmlns="">
          <p:sp>
            <p:nvSpPr>
              <p:cNvPr id="33" name="Rectangle 32"/>
              <p:cNvSpPr>
                <a:spLocks noRot="1" noChangeAspect="1" noMove="1" noResize="1" noEditPoints="1" noAdjustHandles="1" noChangeArrowheads="1" noChangeShapeType="1" noTextEdit="1"/>
              </p:cNvSpPr>
              <p:nvPr/>
            </p:nvSpPr>
            <p:spPr>
              <a:xfrm>
                <a:off x="2834685" y="1556792"/>
                <a:ext cx="3033459" cy="619400"/>
              </a:xfrm>
              <a:prstGeom prst="rect">
                <a:avLst/>
              </a:prstGeom>
              <a:blipFill rotWithShape="1">
                <a:blip r:embed="rId1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 name="Rectangle 1"/>
              <p:cNvSpPr/>
              <p:nvPr/>
            </p:nvSpPr>
            <p:spPr>
              <a:xfrm>
                <a:off x="1763688" y="4875213"/>
                <a:ext cx="1204048" cy="66684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charset="0"/>
                            </a:rPr>
                          </m:ctrlPr>
                        </m:fPr>
                        <m:num>
                          <m:r>
                            <a:rPr lang="en-US" i="1">
                              <a:latin typeface="Cambria Math"/>
                            </a:rPr>
                            <m:t>𝑎</m:t>
                          </m:r>
                          <m:r>
                            <a:rPr lang="en-US" i="1">
                              <a:latin typeface="Cambria Math"/>
                            </a:rPr>
                            <m:t>+</m:t>
                          </m:r>
                          <m:r>
                            <a:rPr lang="en-US" i="1">
                              <a:latin typeface="Cambria Math"/>
                            </a:rPr>
                            <m:t>𝑏</m:t>
                          </m:r>
                          <m:r>
                            <a:rPr lang="en-US" i="1">
                              <a:latin typeface="Cambria Math"/>
                            </a:rPr>
                            <m:t>+</m:t>
                          </m:r>
                          <m:r>
                            <a:rPr lang="en-US" i="1">
                              <a:latin typeface="Cambria Math"/>
                            </a:rPr>
                            <m:t>𝑐</m:t>
                          </m:r>
                        </m:num>
                        <m:den>
                          <m:r>
                            <a:rPr lang="en-US" i="1">
                              <a:latin typeface="Cambria Math"/>
                            </a:rPr>
                            <m:t>𝑏</m:t>
                          </m:r>
                          <m:r>
                            <a:rPr lang="en-US" i="1">
                              <a:latin typeface="Cambria Math"/>
                            </a:rPr>
                            <m:t>+</m:t>
                          </m:r>
                          <m:r>
                            <a:rPr lang="en-US" i="1">
                              <a:latin typeface="Cambria Math"/>
                            </a:rPr>
                            <m:t>𝑑</m:t>
                          </m:r>
                          <m:r>
                            <a:rPr lang="en-US" i="1">
                              <a:latin typeface="Cambria Math"/>
                            </a:rPr>
                            <m:t>+</m:t>
                          </m:r>
                          <m:r>
                            <a:rPr lang="en-US" i="1">
                              <a:latin typeface="Cambria Math"/>
                            </a:rPr>
                            <m:t>𝑓</m:t>
                          </m:r>
                        </m:den>
                      </m:f>
                    </m:oMath>
                  </m:oMathPara>
                </a14:m>
                <a:endParaRPr lang="vi-VN" dirty="0"/>
              </a:p>
            </p:txBody>
          </p:sp>
        </mc:Choice>
        <mc:Fallback xmlns="">
          <p:sp>
            <p:nvSpPr>
              <p:cNvPr id="2" name="Rectangle 1"/>
              <p:cNvSpPr>
                <a:spLocks noRot="1" noChangeAspect="1" noMove="1" noResize="1" noEditPoints="1" noAdjustHandles="1" noChangeArrowheads="1" noChangeShapeType="1" noTextEdit="1"/>
              </p:cNvSpPr>
              <p:nvPr/>
            </p:nvSpPr>
            <p:spPr>
              <a:xfrm>
                <a:off x="1763688" y="4875213"/>
                <a:ext cx="1204048" cy="666849"/>
              </a:xfrm>
              <a:prstGeom prst="rect">
                <a:avLst/>
              </a:prstGeom>
              <a:blipFill rotWithShape="1">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2843808" y="4893469"/>
                <a:ext cx="1441292" cy="64408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m:t>
                      </m:r>
                      <m:f>
                        <m:fPr>
                          <m:ctrlPr>
                            <a:rPr lang="en-US" i="1">
                              <a:latin typeface="Cambria Math" charset="0"/>
                            </a:rPr>
                          </m:ctrlPr>
                        </m:fPr>
                        <m:num>
                          <m:r>
                            <a:rPr lang="en-US" i="1">
                              <a:latin typeface="Cambria Math"/>
                            </a:rPr>
                            <m:t>𝑎</m:t>
                          </m:r>
                          <m:r>
                            <a:rPr lang="en-US" i="1">
                              <a:latin typeface="Cambria Math"/>
                            </a:rPr>
                            <m:t>+</m:t>
                          </m:r>
                          <m:r>
                            <a:rPr lang="en-US" i="1">
                              <a:latin typeface="Cambria Math"/>
                            </a:rPr>
                            <m:t>𝑐</m:t>
                          </m:r>
                          <m:r>
                            <a:rPr lang="en-US" i="1">
                              <a:latin typeface="Cambria Math"/>
                            </a:rPr>
                            <m:t>−</m:t>
                          </m:r>
                          <m:r>
                            <a:rPr lang="en-US" i="1">
                              <a:latin typeface="Cambria Math"/>
                            </a:rPr>
                            <m:t>𝑒</m:t>
                          </m:r>
                        </m:num>
                        <m:den>
                          <m:r>
                            <a:rPr lang="en-US" i="1">
                              <a:latin typeface="Cambria Math"/>
                            </a:rPr>
                            <m:t>𝑏</m:t>
                          </m:r>
                          <m:r>
                            <a:rPr lang="en-US" i="1">
                              <a:latin typeface="Cambria Math"/>
                            </a:rPr>
                            <m:t>+</m:t>
                          </m:r>
                          <m:r>
                            <a:rPr lang="en-US" i="1">
                              <a:latin typeface="Cambria Math"/>
                            </a:rPr>
                            <m:t>𝑑</m:t>
                          </m:r>
                          <m:r>
                            <a:rPr lang="en-US" i="1">
                              <a:latin typeface="Cambria Math"/>
                            </a:rPr>
                            <m:t>−</m:t>
                          </m:r>
                          <m:r>
                            <a:rPr lang="en-US" i="1">
                              <a:latin typeface="Cambria Math"/>
                            </a:rPr>
                            <m:t>𝑓</m:t>
                          </m:r>
                        </m:den>
                      </m:f>
                    </m:oMath>
                  </m:oMathPara>
                </a14:m>
                <a:endParaRPr lang="vi-VN" dirty="0"/>
              </a:p>
            </p:txBody>
          </p:sp>
        </mc:Choice>
        <mc:Fallback xmlns="">
          <p:sp>
            <p:nvSpPr>
              <p:cNvPr id="3" name="Rectangle 2"/>
              <p:cNvSpPr>
                <a:spLocks noRot="1" noChangeAspect="1" noMove="1" noResize="1" noEditPoints="1" noAdjustHandles="1" noChangeArrowheads="1" noChangeShapeType="1" noTextEdit="1"/>
              </p:cNvSpPr>
              <p:nvPr/>
            </p:nvSpPr>
            <p:spPr>
              <a:xfrm>
                <a:off x="2843808" y="4893469"/>
                <a:ext cx="1441292" cy="644087"/>
              </a:xfrm>
              <a:prstGeom prst="rect">
                <a:avLst/>
              </a:prstGeom>
              <a:blipFill rotWithShape="1">
                <a:blip r:embed="rId14"/>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374319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fade">
                                      <p:cBhvr>
                                        <p:cTn id="39" dur="500"/>
                                        <p:tgtEl>
                                          <p:spTgt spid="33"/>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fade">
                                      <p:cBhvr>
                                        <p:cTn id="47" dur="5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500"/>
                                        <p:tgtEl>
                                          <p:spTgt spid="23"/>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500"/>
                                        <p:tgtEl>
                                          <p:spTgt spid="2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500"/>
                                        <p:tgtEl>
                                          <p:spTgt spid="27"/>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fade">
                                      <p:cBhvr>
                                        <p:cTn id="73" dur="500"/>
                                        <p:tgtEl>
                                          <p:spTgt spid="28"/>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2"/>
                                        </p:tgtEl>
                                        <p:attrNameLst>
                                          <p:attrName>style.visibility</p:attrName>
                                        </p:attrNameLst>
                                      </p:cBhvr>
                                      <p:to>
                                        <p:strVal val="visible"/>
                                      </p:to>
                                    </p:set>
                                    <p:animEffect transition="in" filter="fade">
                                      <p:cBhvr>
                                        <p:cTn id="78" dur="500"/>
                                        <p:tgtEl>
                                          <p:spTgt spid="2"/>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
                                        </p:tgtEl>
                                        <p:attrNameLst>
                                          <p:attrName>style.visibility</p:attrName>
                                        </p:attrNameLst>
                                      </p:cBhvr>
                                      <p:to>
                                        <p:strVal val="visible"/>
                                      </p:to>
                                    </p:set>
                                    <p:animEffect transition="in" filter="fade">
                                      <p:cBhvr>
                                        <p:cTn id="83" dur="500"/>
                                        <p:tgtEl>
                                          <p:spTgt spid="3"/>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fade">
                                      <p:cBhvr>
                                        <p:cTn id="88" dur="500"/>
                                        <p:tgtEl>
                                          <p:spTgt spid="29"/>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500"/>
                                        <p:tgtEl>
                                          <p:spTgt spid="30"/>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31"/>
                                        </p:tgtEl>
                                        <p:attrNameLst>
                                          <p:attrName>style.visibility</p:attrName>
                                        </p:attrNameLst>
                                      </p:cBhvr>
                                      <p:to>
                                        <p:strVal val="visible"/>
                                      </p:to>
                                    </p:set>
                                    <p:animEffect transition="in" filter="fade">
                                      <p:cBhvr>
                                        <p:cTn id="9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11" grpId="0"/>
      <p:bldP spid="14" grpId="0"/>
      <p:bldP spid="20" grpId="0"/>
      <p:bldP spid="21" grpId="0"/>
      <p:bldP spid="22" grpId="0"/>
      <p:bldP spid="23" grpId="0"/>
      <p:bldP spid="26" grpId="0"/>
      <p:bldP spid="27" grpId="0"/>
      <p:bldP spid="28" grpId="0"/>
      <p:bldP spid="29" grpId="0"/>
      <p:bldP spid="30" grpId="0"/>
      <p:bldP spid="31" grpId="0"/>
      <p:bldP spid="32" grpId="0"/>
      <p:bldP spid="33" grpId="0"/>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2992" y="57398"/>
            <a:ext cx="718094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charset="0"/>
                <a:ea typeface="Times New Roman" charset="0"/>
                <a:cs typeface="Times New Roman" charset="0"/>
              </a:rPr>
              <a:t>TIẾT 14: LUYỆN </a:t>
            </a: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charset="0"/>
                <a:ea typeface="Times New Roman" charset="0"/>
                <a:cs typeface="Times New Roman" charset="0"/>
              </a:rPr>
              <a:t>TẬP</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charset="0"/>
              <a:ea typeface="Times New Roman" charset="0"/>
              <a:cs typeface="Times New Roman" charset="0"/>
            </a:endParaRPr>
          </a:p>
        </p:txBody>
      </p:sp>
      <p:sp>
        <p:nvSpPr>
          <p:cNvPr id="5" name="Rectangle 4"/>
          <p:cNvSpPr/>
          <p:nvPr/>
        </p:nvSpPr>
        <p:spPr>
          <a:xfrm>
            <a:off x="182242" y="1000035"/>
            <a:ext cx="2577950" cy="523220"/>
          </a:xfrm>
          <a:prstGeom prst="rect">
            <a:avLst/>
          </a:prstGeom>
          <a:noFill/>
        </p:spPr>
        <p:txBody>
          <a:bodyPr wrap="none" lIns="91440" tIns="45720" rIns="91440" bIns="45720">
            <a:spAutoFit/>
          </a:bodyPr>
          <a:lstStyle/>
          <a:p>
            <a:pPr algn="ct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BÀI 46/26 SGK</a:t>
            </a:r>
            <a:endParaRPr lang="en-US" sz="28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6" name="TextBox 5"/>
              <p:cNvSpPr txBox="1"/>
              <p:nvPr/>
            </p:nvSpPr>
            <p:spPr>
              <a:xfrm>
                <a:off x="2339752" y="1407149"/>
                <a:ext cx="2236703" cy="152554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2800" b="0" i="0" smtClean="0">
                          <a:solidFill>
                            <a:srgbClr val="00B050"/>
                          </a:solidFill>
                          <a:latin typeface="Times New Roman" charset="0"/>
                          <a:ea typeface="Times New Roman" charset="0"/>
                          <a:cs typeface="Times New Roman" charset="0"/>
                        </a:rPr>
                        <m:t>c</m:t>
                      </m:r>
                      <m:r>
                        <a:rPr lang="en-US" sz="2800" b="0" i="0" smtClean="0">
                          <a:solidFill>
                            <a:srgbClr val="00B050"/>
                          </a:solidFill>
                          <a:latin typeface="Times New Roman" charset="0"/>
                          <a:ea typeface="Times New Roman" charset="0"/>
                          <a:cs typeface="Times New Roman" charset="0"/>
                        </a:rPr>
                        <m:t>)</m:t>
                      </m:r>
                      <m:f>
                        <m:fPr>
                          <m:ctrlPr>
                            <a:rPr lang="en-US" sz="2800" smtClean="0">
                              <a:solidFill>
                                <a:srgbClr val="00B050"/>
                              </a:solidFill>
                              <a:latin typeface="Times New Roman" charset="0"/>
                              <a:ea typeface="Times New Roman" charset="0"/>
                              <a:cs typeface="Times New Roman" charset="0"/>
                            </a:rPr>
                          </m:ctrlPr>
                        </m:fPr>
                        <m:num>
                          <m:r>
                            <a:rPr lang="en-US" sz="2800" b="0" i="0" smtClean="0">
                              <a:solidFill>
                                <a:srgbClr val="00B050"/>
                              </a:solidFill>
                              <a:latin typeface="Times New Roman" charset="0"/>
                              <a:ea typeface="Times New Roman" charset="0"/>
                              <a:cs typeface="Times New Roman" charset="0"/>
                            </a:rPr>
                            <m:t>4</m:t>
                          </m:r>
                          <m:f>
                            <m:fPr>
                              <m:ctrlPr>
                                <a:rPr lang="en-US" sz="2800" smtClean="0">
                                  <a:solidFill>
                                    <a:srgbClr val="00B050"/>
                                  </a:solidFill>
                                  <a:latin typeface="Times New Roman" charset="0"/>
                                  <a:ea typeface="Times New Roman" charset="0"/>
                                  <a:cs typeface="Times New Roman" charset="0"/>
                                </a:rPr>
                              </m:ctrlPr>
                            </m:fPr>
                            <m:num>
                              <m:r>
                                <a:rPr lang="en-US" sz="2800" b="0" i="0" smtClean="0">
                                  <a:solidFill>
                                    <a:srgbClr val="00B050"/>
                                  </a:solidFill>
                                  <a:latin typeface="Times New Roman" charset="0"/>
                                  <a:ea typeface="Times New Roman" charset="0"/>
                                  <a:cs typeface="Times New Roman" charset="0"/>
                                </a:rPr>
                                <m:t>1</m:t>
                              </m:r>
                            </m:num>
                            <m:den>
                              <m:r>
                                <a:rPr lang="en-US" sz="2800" b="0" i="0" smtClean="0">
                                  <a:solidFill>
                                    <a:srgbClr val="00B050"/>
                                  </a:solidFill>
                                  <a:latin typeface="Times New Roman" charset="0"/>
                                  <a:ea typeface="Times New Roman" charset="0"/>
                                  <a:cs typeface="Times New Roman" charset="0"/>
                                </a:rPr>
                                <m:t>4</m:t>
                              </m:r>
                            </m:den>
                          </m:f>
                        </m:num>
                        <m:den>
                          <m:r>
                            <a:rPr lang="en-US" sz="2800" b="0" i="0" smtClean="0">
                              <a:solidFill>
                                <a:srgbClr val="00B050"/>
                              </a:solidFill>
                              <a:latin typeface="Times New Roman" charset="0"/>
                              <a:ea typeface="Times New Roman" charset="0"/>
                              <a:cs typeface="Times New Roman" charset="0"/>
                            </a:rPr>
                            <m:t>2</m:t>
                          </m:r>
                          <m:f>
                            <m:fPr>
                              <m:ctrlPr>
                                <a:rPr lang="en-US" sz="2800" smtClean="0">
                                  <a:solidFill>
                                    <a:srgbClr val="00B050"/>
                                  </a:solidFill>
                                  <a:latin typeface="Times New Roman" charset="0"/>
                                  <a:ea typeface="Times New Roman" charset="0"/>
                                  <a:cs typeface="Times New Roman" charset="0"/>
                                </a:rPr>
                              </m:ctrlPr>
                            </m:fPr>
                            <m:num>
                              <m:r>
                                <a:rPr lang="en-US" sz="2800" b="0" i="0" smtClean="0">
                                  <a:solidFill>
                                    <a:srgbClr val="00B050"/>
                                  </a:solidFill>
                                  <a:latin typeface="Times New Roman" charset="0"/>
                                  <a:ea typeface="Times New Roman" charset="0"/>
                                  <a:cs typeface="Times New Roman" charset="0"/>
                                </a:rPr>
                                <m:t>7</m:t>
                              </m:r>
                            </m:num>
                            <m:den>
                              <m:r>
                                <a:rPr lang="en-US" sz="2800" b="0" i="0" smtClean="0">
                                  <a:solidFill>
                                    <a:srgbClr val="00B050"/>
                                  </a:solidFill>
                                  <a:latin typeface="Times New Roman" charset="0"/>
                                  <a:ea typeface="Times New Roman" charset="0"/>
                                  <a:cs typeface="Times New Roman" charset="0"/>
                                </a:rPr>
                                <m:t>8</m:t>
                              </m:r>
                            </m:den>
                          </m:f>
                        </m:den>
                      </m:f>
                      <m:r>
                        <a:rPr lang="en-US" sz="2800" b="0" i="0" smtClean="0">
                          <a:solidFill>
                            <a:srgbClr val="00B050"/>
                          </a:solidFill>
                          <a:latin typeface="Times New Roman" charset="0"/>
                          <a:ea typeface="Times New Roman" charset="0"/>
                          <a:cs typeface="Times New Roman" charset="0"/>
                        </a:rPr>
                        <m:t>=</m:t>
                      </m:r>
                      <m:f>
                        <m:fPr>
                          <m:ctrlPr>
                            <a:rPr lang="en-US" sz="2800" smtClean="0">
                              <a:solidFill>
                                <a:srgbClr val="00B050"/>
                              </a:solidFill>
                              <a:latin typeface="Times New Roman" charset="0"/>
                              <a:ea typeface="Times New Roman" charset="0"/>
                              <a:cs typeface="Times New Roman" charset="0"/>
                            </a:rPr>
                          </m:ctrlPr>
                        </m:fPr>
                        <m:num>
                          <m:r>
                            <m:rPr>
                              <m:sty m:val="p"/>
                            </m:rPr>
                            <a:rPr lang="en-US" sz="2800" b="0" i="0" smtClean="0">
                              <a:solidFill>
                                <a:srgbClr val="00B050"/>
                              </a:solidFill>
                              <a:latin typeface="Times New Roman" charset="0"/>
                              <a:ea typeface="Times New Roman" charset="0"/>
                              <a:cs typeface="Times New Roman" charset="0"/>
                            </a:rPr>
                            <m:t>x</m:t>
                          </m:r>
                        </m:num>
                        <m:den>
                          <m:r>
                            <a:rPr lang="en-US" sz="2800" b="0" i="0" smtClean="0">
                              <a:solidFill>
                                <a:srgbClr val="00B050"/>
                              </a:solidFill>
                              <a:latin typeface="Times New Roman" charset="0"/>
                              <a:ea typeface="Times New Roman" charset="0"/>
                              <a:cs typeface="Times New Roman" charset="0"/>
                            </a:rPr>
                            <m:t>1,61</m:t>
                          </m:r>
                        </m:den>
                      </m:f>
                    </m:oMath>
                  </m:oMathPara>
                </a14:m>
                <a:endParaRPr lang="vi-VN" sz="2800" dirty="0">
                  <a:solidFill>
                    <a:srgbClr val="00B050"/>
                  </a:solidFill>
                  <a:latin typeface="Times New Roman" charset="0"/>
                  <a:ea typeface="Times New Roman" charset="0"/>
                  <a:cs typeface="Times New Roman" charset="0"/>
                </a:endParaRPr>
              </a:p>
            </p:txBody>
          </p:sp>
        </mc:Choice>
        <mc:Fallback>
          <p:sp>
            <p:nvSpPr>
              <p:cNvPr id="6" name="TextBox 5"/>
              <p:cNvSpPr txBox="1">
                <a:spLocks noRot="1" noChangeAspect="1" noMove="1" noResize="1" noEditPoints="1" noAdjustHandles="1" noChangeArrowheads="1" noChangeShapeType="1" noTextEdit="1"/>
              </p:cNvSpPr>
              <p:nvPr/>
            </p:nvSpPr>
            <p:spPr>
              <a:xfrm>
                <a:off x="2339752" y="1407149"/>
                <a:ext cx="2236703" cy="1525546"/>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2760192" y="4141701"/>
                <a:ext cx="2230098" cy="90178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2800" b="0" i="0" smtClean="0">
                          <a:latin typeface="Times New Roman" charset="0"/>
                          <a:ea typeface="Times New Roman" charset="0"/>
                          <a:cs typeface="Times New Roman" charset="0"/>
                        </a:rPr>
                        <m:t>x</m:t>
                      </m:r>
                      <m:r>
                        <a:rPr lang="en-US" sz="2800" b="0" i="0" smtClean="0">
                          <a:latin typeface="Times New Roman" charset="0"/>
                          <a:ea typeface="Times New Roman" charset="0"/>
                          <a:cs typeface="Times New Roman" charset="0"/>
                        </a:rPr>
                        <m:t>=</m:t>
                      </m:r>
                      <m:f>
                        <m:fPr>
                          <m:ctrlPr>
                            <a:rPr lang="en-US" sz="2800" smtClean="0">
                              <a:latin typeface="Times New Roman" charset="0"/>
                              <a:ea typeface="Times New Roman" charset="0"/>
                              <a:cs typeface="Times New Roman" charset="0"/>
                            </a:rPr>
                          </m:ctrlPr>
                        </m:fPr>
                        <m:num>
                          <m:r>
                            <a:rPr lang="en-US" sz="2800" b="0" i="0" smtClean="0">
                              <a:latin typeface="Times New Roman" charset="0"/>
                              <a:ea typeface="Times New Roman" charset="0"/>
                              <a:cs typeface="Times New Roman" charset="0"/>
                            </a:rPr>
                            <m:t>34∙1</m:t>
                          </m:r>
                          <m:r>
                            <a:rPr lang="vi-VN" sz="2800" b="0" i="0" smtClean="0">
                              <a:latin typeface="Cambria Math" charset="0"/>
                              <a:ea typeface="Times New Roman" charset="0"/>
                              <a:cs typeface="Times New Roman" charset="0"/>
                            </a:rPr>
                            <m:t>,</m:t>
                          </m:r>
                          <m:r>
                            <a:rPr lang="en-US" sz="2800" b="0" i="0" smtClean="0">
                              <a:latin typeface="Times New Roman" charset="0"/>
                              <a:ea typeface="Times New Roman" charset="0"/>
                              <a:cs typeface="Times New Roman" charset="0"/>
                            </a:rPr>
                            <m:t>61</m:t>
                          </m:r>
                        </m:num>
                        <m:den>
                          <m:r>
                            <a:rPr lang="en-US" sz="2800" b="0" i="0" smtClean="0">
                              <a:latin typeface="Times New Roman" charset="0"/>
                              <a:ea typeface="Times New Roman" charset="0"/>
                              <a:cs typeface="Times New Roman" charset="0"/>
                            </a:rPr>
                            <m:t>23</m:t>
                          </m:r>
                        </m:den>
                      </m:f>
                    </m:oMath>
                  </m:oMathPara>
                </a14:m>
                <a:endParaRPr lang="vi-VN" sz="2800" dirty="0">
                  <a:latin typeface="Times New Roman" charset="0"/>
                  <a:ea typeface="Times New Roman" charset="0"/>
                  <a:cs typeface="Times New Roman" charset="0"/>
                </a:endParaRPr>
              </a:p>
            </p:txBody>
          </p:sp>
        </mc:Choice>
        <mc:Fallback>
          <p:sp>
            <p:nvSpPr>
              <p:cNvPr id="7" name="TextBox 6"/>
              <p:cNvSpPr txBox="1">
                <a:spLocks noRot="1" noChangeAspect="1" noMove="1" noResize="1" noEditPoints="1" noAdjustHandles="1" noChangeArrowheads="1" noChangeShapeType="1" noTextEdit="1"/>
              </p:cNvSpPr>
              <p:nvPr/>
            </p:nvSpPr>
            <p:spPr>
              <a:xfrm>
                <a:off x="2760192" y="4141701"/>
                <a:ext cx="2230098" cy="901785"/>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TextBox 7"/>
              <p:cNvSpPr txBox="1"/>
              <p:nvPr/>
            </p:nvSpPr>
            <p:spPr>
              <a:xfrm>
                <a:off x="2841174" y="5044568"/>
                <a:ext cx="1589666" cy="90178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2800" b="0" i="0" smtClean="0">
                          <a:latin typeface="Times New Roman" charset="0"/>
                          <a:ea typeface="Times New Roman" charset="0"/>
                          <a:cs typeface="Times New Roman" charset="0"/>
                        </a:rPr>
                        <m:t>x</m:t>
                      </m:r>
                      <m:r>
                        <a:rPr lang="en-US" sz="2800" b="0" i="0" smtClean="0">
                          <a:latin typeface="Times New Roman" charset="0"/>
                          <a:ea typeface="Times New Roman" charset="0"/>
                          <a:cs typeface="Times New Roman" charset="0"/>
                        </a:rPr>
                        <m:t>= </m:t>
                      </m:r>
                      <m:f>
                        <m:fPr>
                          <m:ctrlPr>
                            <a:rPr lang="en-US" sz="2800" smtClean="0">
                              <a:latin typeface="Times New Roman" charset="0"/>
                              <a:ea typeface="Times New Roman" charset="0"/>
                              <a:cs typeface="Times New Roman" charset="0"/>
                            </a:rPr>
                          </m:ctrlPr>
                        </m:fPr>
                        <m:num>
                          <m:r>
                            <a:rPr lang="en-US" sz="2800" b="0" i="0" smtClean="0">
                              <a:latin typeface="Times New Roman" charset="0"/>
                              <a:ea typeface="Times New Roman" charset="0"/>
                              <a:cs typeface="Times New Roman" charset="0"/>
                            </a:rPr>
                            <m:t>119</m:t>
                          </m:r>
                        </m:num>
                        <m:den>
                          <m:r>
                            <a:rPr lang="en-US" sz="2800" b="0" i="0" smtClean="0">
                              <a:latin typeface="Times New Roman" charset="0"/>
                              <a:ea typeface="Times New Roman" charset="0"/>
                              <a:cs typeface="Times New Roman" charset="0"/>
                            </a:rPr>
                            <m:t>50</m:t>
                          </m:r>
                        </m:den>
                      </m:f>
                    </m:oMath>
                  </m:oMathPara>
                </a14:m>
                <a:endParaRPr lang="vi-VN" sz="2800" dirty="0">
                  <a:latin typeface="Times New Roman" charset="0"/>
                  <a:ea typeface="Times New Roman" charset="0"/>
                  <a:cs typeface="Times New Roman" charset="0"/>
                </a:endParaRPr>
              </a:p>
            </p:txBody>
          </p:sp>
        </mc:Choice>
        <mc:Fallback>
          <p:sp>
            <p:nvSpPr>
              <p:cNvPr id="8" name="TextBox 7"/>
              <p:cNvSpPr txBox="1">
                <a:spLocks noRot="1" noChangeAspect="1" noMove="1" noResize="1" noEditPoints="1" noAdjustHandles="1" noChangeArrowheads="1" noChangeShapeType="1" noTextEdit="1"/>
              </p:cNvSpPr>
              <p:nvPr/>
            </p:nvSpPr>
            <p:spPr>
              <a:xfrm>
                <a:off x="2841174" y="5044568"/>
                <a:ext cx="1589666" cy="901785"/>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TextBox 14"/>
              <p:cNvSpPr txBox="1"/>
              <p:nvPr/>
            </p:nvSpPr>
            <p:spPr>
              <a:xfrm>
                <a:off x="2627784" y="3068960"/>
                <a:ext cx="1809277" cy="9473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sz="2800" smtClean="0">
                              <a:latin typeface="Times New Roman" charset="0"/>
                              <a:ea typeface="Times New Roman" charset="0"/>
                              <a:cs typeface="Times New Roman" charset="0"/>
                            </a:rPr>
                          </m:ctrlPr>
                        </m:fPr>
                        <m:num>
                          <m:r>
                            <a:rPr lang="en-US" sz="2800" b="0" i="0" smtClean="0">
                              <a:latin typeface="Times New Roman" charset="0"/>
                              <a:ea typeface="Times New Roman" charset="0"/>
                              <a:cs typeface="Times New Roman" charset="0"/>
                            </a:rPr>
                            <m:t>34</m:t>
                          </m:r>
                        </m:num>
                        <m:den>
                          <m:r>
                            <a:rPr lang="en-US" sz="2800" b="0" i="0" smtClean="0">
                              <a:latin typeface="Times New Roman" charset="0"/>
                              <a:ea typeface="Times New Roman" charset="0"/>
                              <a:cs typeface="Times New Roman" charset="0"/>
                            </a:rPr>
                            <m:t>23</m:t>
                          </m:r>
                        </m:den>
                      </m:f>
                      <m:r>
                        <a:rPr lang="en-US" sz="2800" b="0" i="0" smtClean="0">
                          <a:latin typeface="Times New Roman" charset="0"/>
                          <a:ea typeface="Times New Roman" charset="0"/>
                          <a:cs typeface="Times New Roman" charset="0"/>
                        </a:rPr>
                        <m:t>=</m:t>
                      </m:r>
                      <m:f>
                        <m:fPr>
                          <m:ctrlPr>
                            <a:rPr lang="en-US" sz="2800" smtClean="0">
                              <a:latin typeface="Times New Roman" charset="0"/>
                              <a:ea typeface="Times New Roman" charset="0"/>
                              <a:cs typeface="Times New Roman" charset="0"/>
                            </a:rPr>
                          </m:ctrlPr>
                        </m:fPr>
                        <m:num>
                          <m:r>
                            <m:rPr>
                              <m:sty m:val="p"/>
                            </m:rPr>
                            <a:rPr lang="en-US" sz="2800" b="0" i="0" smtClean="0">
                              <a:latin typeface="Times New Roman" charset="0"/>
                              <a:ea typeface="Times New Roman" charset="0"/>
                              <a:cs typeface="Times New Roman" charset="0"/>
                            </a:rPr>
                            <m:t>x</m:t>
                          </m:r>
                        </m:num>
                        <m:den>
                          <m:r>
                            <a:rPr lang="en-US" sz="2800" b="0" i="0" smtClean="0">
                              <a:latin typeface="Times New Roman" charset="0"/>
                              <a:ea typeface="Times New Roman" charset="0"/>
                              <a:cs typeface="Times New Roman" charset="0"/>
                            </a:rPr>
                            <m:t>1,61</m:t>
                          </m:r>
                        </m:den>
                      </m:f>
                    </m:oMath>
                  </m:oMathPara>
                </a14:m>
                <a:endParaRPr lang="vi-VN" sz="2800" dirty="0">
                  <a:latin typeface="Times New Roman" charset="0"/>
                  <a:ea typeface="Times New Roman" charset="0"/>
                  <a:cs typeface="Times New Roman" charset="0"/>
                </a:endParaRPr>
              </a:p>
            </p:txBody>
          </p:sp>
        </mc:Choice>
        <mc:Fallback>
          <p:sp>
            <p:nvSpPr>
              <p:cNvPr id="15" name="TextBox 14"/>
              <p:cNvSpPr txBox="1">
                <a:spLocks noRot="1" noChangeAspect="1" noMove="1" noResize="1" noEditPoints="1" noAdjustHandles="1" noChangeArrowheads="1" noChangeShapeType="1" noTextEdit="1"/>
              </p:cNvSpPr>
              <p:nvPr/>
            </p:nvSpPr>
            <p:spPr>
              <a:xfrm>
                <a:off x="2627784" y="3068960"/>
                <a:ext cx="1809277" cy="947375"/>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 name="Rectangle 1"/>
              <p:cNvSpPr/>
              <p:nvPr/>
            </p:nvSpPr>
            <p:spPr>
              <a:xfrm>
                <a:off x="2512571" y="1034270"/>
                <a:ext cx="4188967"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800" b="0" i="0" smtClean="0">
                          <a:latin typeface="Times New Roman" charset="0"/>
                          <a:ea typeface="Times New Roman" charset="0"/>
                          <a:cs typeface="Times New Roman" charset="0"/>
                        </a:rPr>
                        <m:t>T</m:t>
                      </m:r>
                      <m:r>
                        <a:rPr lang="en-US" sz="2800" b="0" i="0" smtClean="0">
                          <a:latin typeface="Times New Roman" charset="0"/>
                          <a:ea typeface="Times New Roman" charset="0"/>
                          <a:cs typeface="Times New Roman" charset="0"/>
                        </a:rPr>
                        <m:t>ì</m:t>
                      </m:r>
                      <m:r>
                        <m:rPr>
                          <m:sty m:val="p"/>
                        </m:rPr>
                        <a:rPr lang="en-US" sz="2800" b="0" i="0" smtClean="0">
                          <a:latin typeface="Times New Roman" charset="0"/>
                          <a:ea typeface="Times New Roman" charset="0"/>
                          <a:cs typeface="Times New Roman" charset="0"/>
                        </a:rPr>
                        <m:t>m</m:t>
                      </m:r>
                      <m:r>
                        <a:rPr lang="en-US" sz="2800" b="0" i="0" smtClean="0">
                          <a:latin typeface="Times New Roman" charset="0"/>
                          <a:ea typeface="Times New Roman" charset="0"/>
                          <a:cs typeface="Times New Roman" charset="0"/>
                        </a:rPr>
                        <m:t> </m:t>
                      </m:r>
                      <m:r>
                        <m:rPr>
                          <m:sty m:val="p"/>
                        </m:rPr>
                        <a:rPr lang="en-US" sz="2800" b="0" i="0" smtClean="0">
                          <a:latin typeface="Times New Roman" charset="0"/>
                          <a:ea typeface="Times New Roman" charset="0"/>
                          <a:cs typeface="Times New Roman" charset="0"/>
                        </a:rPr>
                        <m:t>x</m:t>
                      </m:r>
                      <m:r>
                        <a:rPr lang="en-US" sz="2800" b="0" i="0" smtClean="0">
                          <a:latin typeface="Times New Roman" charset="0"/>
                          <a:ea typeface="Times New Roman" charset="0"/>
                          <a:cs typeface="Times New Roman" charset="0"/>
                        </a:rPr>
                        <m:t> </m:t>
                      </m:r>
                      <m:r>
                        <m:rPr>
                          <m:sty m:val="p"/>
                        </m:rPr>
                        <a:rPr lang="en-US" sz="2800" b="0" i="0" smtClean="0">
                          <a:latin typeface="Times New Roman" charset="0"/>
                          <a:ea typeface="Times New Roman" charset="0"/>
                          <a:cs typeface="Times New Roman" charset="0"/>
                        </a:rPr>
                        <m:t>trong</m:t>
                      </m:r>
                      <m:r>
                        <a:rPr lang="en-US" sz="2800" b="0" i="0" smtClean="0">
                          <a:latin typeface="Times New Roman" charset="0"/>
                          <a:ea typeface="Times New Roman" charset="0"/>
                          <a:cs typeface="Times New Roman" charset="0"/>
                        </a:rPr>
                        <m:t> </m:t>
                      </m:r>
                      <m:r>
                        <m:rPr>
                          <m:sty m:val="p"/>
                        </m:rPr>
                        <a:rPr lang="en-US" sz="2800" b="0" i="0" smtClean="0">
                          <a:latin typeface="Times New Roman" charset="0"/>
                          <a:ea typeface="Times New Roman" charset="0"/>
                          <a:cs typeface="Times New Roman" charset="0"/>
                        </a:rPr>
                        <m:t>t</m:t>
                      </m:r>
                      <m:r>
                        <a:rPr lang="en-US" sz="2800" b="0" i="0" smtClean="0">
                          <a:latin typeface="Times New Roman" charset="0"/>
                          <a:ea typeface="Times New Roman" charset="0"/>
                          <a:cs typeface="Times New Roman" charset="0"/>
                        </a:rPr>
                        <m:t>ỉ </m:t>
                      </m:r>
                      <m:r>
                        <m:rPr>
                          <m:sty m:val="p"/>
                        </m:rPr>
                        <a:rPr lang="en-US" sz="2800" b="0" i="0" smtClean="0">
                          <a:latin typeface="Times New Roman" charset="0"/>
                          <a:ea typeface="Times New Roman" charset="0"/>
                          <a:cs typeface="Times New Roman" charset="0"/>
                        </a:rPr>
                        <m:t>l</m:t>
                      </m:r>
                      <m:r>
                        <a:rPr lang="en-US" sz="2800" b="0" i="0" smtClean="0">
                          <a:latin typeface="Times New Roman" charset="0"/>
                          <a:ea typeface="Times New Roman" charset="0"/>
                          <a:cs typeface="Times New Roman" charset="0"/>
                        </a:rPr>
                        <m:t>ệ </m:t>
                      </m:r>
                      <m:r>
                        <m:rPr>
                          <m:sty m:val="p"/>
                        </m:rPr>
                        <a:rPr lang="en-US" sz="2800" b="0" i="0" smtClean="0">
                          <a:latin typeface="Times New Roman" charset="0"/>
                          <a:ea typeface="Times New Roman" charset="0"/>
                          <a:cs typeface="Times New Roman" charset="0"/>
                        </a:rPr>
                        <m:t>th</m:t>
                      </m:r>
                      <m:r>
                        <a:rPr lang="en-US" sz="2800" b="0" i="0" smtClean="0">
                          <a:latin typeface="Times New Roman" charset="0"/>
                          <a:ea typeface="Times New Roman" charset="0"/>
                          <a:cs typeface="Times New Roman" charset="0"/>
                        </a:rPr>
                        <m:t>ứ</m:t>
                      </m:r>
                      <m:r>
                        <m:rPr>
                          <m:sty m:val="p"/>
                        </m:rPr>
                        <a:rPr lang="en-US" sz="2800" b="0" i="0" smtClean="0">
                          <a:latin typeface="Times New Roman" charset="0"/>
                          <a:ea typeface="Times New Roman" charset="0"/>
                          <a:cs typeface="Times New Roman" charset="0"/>
                        </a:rPr>
                        <m:t>c</m:t>
                      </m:r>
                      <m:r>
                        <a:rPr lang="en-US" sz="2800" b="0" i="0" smtClean="0">
                          <a:latin typeface="Times New Roman" charset="0"/>
                          <a:ea typeface="Times New Roman" charset="0"/>
                          <a:cs typeface="Times New Roman" charset="0"/>
                        </a:rPr>
                        <m:t> </m:t>
                      </m:r>
                      <m:r>
                        <m:rPr>
                          <m:sty m:val="p"/>
                        </m:rPr>
                        <a:rPr lang="en-US" sz="2800" b="0" i="0" smtClean="0">
                          <a:latin typeface="Times New Roman" charset="0"/>
                          <a:ea typeface="Times New Roman" charset="0"/>
                          <a:cs typeface="Times New Roman" charset="0"/>
                        </a:rPr>
                        <m:t>sau</m:t>
                      </m:r>
                      <m:r>
                        <a:rPr lang="en-US" sz="2800" b="0" i="0" smtClean="0">
                          <a:latin typeface="Times New Roman" charset="0"/>
                          <a:ea typeface="Times New Roman" charset="0"/>
                          <a:cs typeface="Times New Roman" charset="0"/>
                        </a:rPr>
                        <m:t>:</m:t>
                      </m:r>
                    </m:oMath>
                  </m:oMathPara>
                </a14:m>
                <a:endParaRPr lang="vi-VN" sz="2800" dirty="0">
                  <a:latin typeface="Times New Roman" charset="0"/>
                  <a:ea typeface="Times New Roman" charset="0"/>
                  <a:cs typeface="Times New Roman" charset="0"/>
                </a:endParaRPr>
              </a:p>
            </p:txBody>
          </p:sp>
        </mc:Choice>
        <mc:Fallback>
          <p:sp>
            <p:nvSpPr>
              <p:cNvPr id="2" name="Rectangle 1"/>
              <p:cNvSpPr>
                <a:spLocks noRot="1" noChangeAspect="1" noMove="1" noResize="1" noEditPoints="1" noAdjustHandles="1" noChangeArrowheads="1" noChangeShapeType="1" noTextEdit="1"/>
              </p:cNvSpPr>
              <p:nvPr/>
            </p:nvSpPr>
            <p:spPr>
              <a:xfrm>
                <a:off x="2512571" y="1034270"/>
                <a:ext cx="4188967" cy="523220"/>
              </a:xfrm>
              <a:prstGeom prst="rect">
                <a:avLst/>
              </a:prstGeom>
              <a:blipFill rotWithShape="0">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470192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5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07" y="292586"/>
            <a:ext cx="2577950" cy="523220"/>
          </a:xfrm>
          <a:prstGeom prst="rect">
            <a:avLst/>
          </a:prstGeom>
          <a:noFill/>
          <a:ln>
            <a:noFill/>
          </a:ln>
        </p:spPr>
        <p:txBody>
          <a:bodyPr wrap="none" lIns="91440" tIns="45720" rIns="91440" bIns="45720">
            <a:spAutoFit/>
          </a:bodyPr>
          <a:lstStyle/>
          <a:p>
            <a:pPr algn="ctr"/>
            <a:r>
              <a:rPr lang="en-US" sz="2800" b="1" dirty="0" smtClean="0">
                <a:ln w="10541" cmpd="sng">
                  <a:solidFill>
                    <a:schemeClr val="accent1">
                      <a:shade val="88000"/>
                      <a:satMod val="110000"/>
                    </a:schemeClr>
                  </a:solidFill>
                  <a:prstDash val="solid"/>
                </a:ln>
                <a:solidFill>
                  <a:srgbClr val="00B0F0"/>
                </a:solidFill>
                <a:latin typeface="Times New Roman" charset="0"/>
                <a:ea typeface="Times New Roman" charset="0"/>
                <a:cs typeface="Times New Roman" charset="0"/>
              </a:rPr>
              <a:t>BÀI 54/30 SGK</a:t>
            </a:r>
            <a:endParaRPr lang="en-US" sz="2800" b="1" cap="none" spc="0" dirty="0">
              <a:ln w="10541" cmpd="sng">
                <a:solidFill>
                  <a:schemeClr val="accent1">
                    <a:shade val="88000"/>
                    <a:satMod val="110000"/>
                  </a:schemeClr>
                </a:solidFill>
                <a:prstDash val="solid"/>
              </a:ln>
              <a:solidFill>
                <a:srgbClr val="00B0F0"/>
              </a:solidFill>
              <a:effectLst/>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4" name="TextBox 3"/>
              <p:cNvSpPr txBox="1"/>
              <p:nvPr/>
            </p:nvSpPr>
            <p:spPr>
              <a:xfrm>
                <a:off x="2625056" y="317302"/>
                <a:ext cx="6627463" cy="669222"/>
              </a:xfrm>
              <a:prstGeom prst="rect">
                <a:avLst/>
              </a:prstGeom>
              <a:noFill/>
            </p:spPr>
            <p:txBody>
              <a:bodyPr wrap="square" rtlCol="0">
                <a:spAutoFit/>
              </a:bodyPr>
              <a:lstStyle/>
              <a:p>
                <a:r>
                  <a:rPr lang="en-US" sz="2800" dirty="0" smtClean="0">
                    <a:solidFill>
                      <a:srgbClr val="00B050"/>
                    </a:solidFill>
                    <a:latin typeface="Times New Roman" charset="0"/>
                    <a:ea typeface="Times New Roman" charset="0"/>
                    <a:cs typeface="Times New Roman" charset="0"/>
                  </a:rPr>
                  <a:t>Tìm hai số x, y biết:</a:t>
                </a:r>
                <a14:m>
                  <m:oMath xmlns:m="http://schemas.openxmlformats.org/officeDocument/2006/math">
                    <m:f>
                      <m:fPr>
                        <m:ctrlPr>
                          <a:rPr lang="en-US" sz="2800" i="1">
                            <a:solidFill>
                              <a:srgbClr val="00B050"/>
                            </a:solidFill>
                            <a:latin typeface="Cambria Math" charset="0"/>
                            <a:ea typeface="Times New Roman" charset="0"/>
                            <a:cs typeface="Times New Roman" charset="0"/>
                          </a:rPr>
                        </m:ctrlPr>
                      </m:fPr>
                      <m:num>
                        <m:r>
                          <a:rPr lang="en-US" sz="2800" i="1">
                            <a:solidFill>
                              <a:srgbClr val="00B050"/>
                            </a:solidFill>
                            <a:latin typeface="Cambria Math" charset="0"/>
                            <a:ea typeface="Times New Roman" charset="0"/>
                            <a:cs typeface="Times New Roman" charset="0"/>
                          </a:rPr>
                          <m:t>𝑥</m:t>
                        </m:r>
                      </m:num>
                      <m:den>
                        <m:r>
                          <a:rPr lang="en-US" sz="2800" i="1">
                            <a:solidFill>
                              <a:srgbClr val="00B050"/>
                            </a:solidFill>
                            <a:latin typeface="Cambria Math" charset="0"/>
                            <a:ea typeface="Times New Roman" charset="0"/>
                            <a:cs typeface="Times New Roman" charset="0"/>
                          </a:rPr>
                          <m:t>3</m:t>
                        </m:r>
                      </m:den>
                    </m:f>
                    <m:r>
                      <a:rPr lang="en-US" sz="2800" i="1">
                        <a:solidFill>
                          <a:srgbClr val="00B050"/>
                        </a:solidFill>
                        <a:latin typeface="Cambria Math" charset="0"/>
                        <a:ea typeface="Times New Roman" charset="0"/>
                        <a:cs typeface="Times New Roman" charset="0"/>
                      </a:rPr>
                      <m:t>=</m:t>
                    </m:r>
                    <m:f>
                      <m:fPr>
                        <m:ctrlPr>
                          <a:rPr lang="en-US" sz="2800" i="1">
                            <a:solidFill>
                              <a:srgbClr val="00B050"/>
                            </a:solidFill>
                            <a:latin typeface="Cambria Math" charset="0"/>
                            <a:ea typeface="Times New Roman" charset="0"/>
                            <a:cs typeface="Times New Roman" charset="0"/>
                          </a:rPr>
                        </m:ctrlPr>
                      </m:fPr>
                      <m:num>
                        <m:r>
                          <a:rPr lang="en-US" sz="2800" i="1">
                            <a:solidFill>
                              <a:srgbClr val="00B050"/>
                            </a:solidFill>
                            <a:latin typeface="Cambria Math" charset="0"/>
                            <a:ea typeface="Times New Roman" charset="0"/>
                            <a:cs typeface="Times New Roman" charset="0"/>
                          </a:rPr>
                          <m:t>𝑦</m:t>
                        </m:r>
                      </m:num>
                      <m:den>
                        <m:r>
                          <a:rPr lang="en-US" sz="2800" i="1">
                            <a:solidFill>
                              <a:srgbClr val="00B050"/>
                            </a:solidFill>
                            <a:latin typeface="Cambria Math" charset="0"/>
                            <a:ea typeface="Times New Roman" charset="0"/>
                            <a:cs typeface="Times New Roman" charset="0"/>
                          </a:rPr>
                          <m:t>5</m:t>
                        </m:r>
                      </m:den>
                    </m:f>
                    <m:r>
                      <a:rPr lang="vi-VN" sz="2800" b="0" i="1" smtClean="0">
                        <a:solidFill>
                          <a:srgbClr val="00B050"/>
                        </a:solidFill>
                        <a:latin typeface="Cambria Math" charset="0"/>
                        <a:ea typeface="Times New Roman" charset="0"/>
                        <a:cs typeface="Times New Roman" charset="0"/>
                      </a:rPr>
                      <m:t> </m:t>
                    </m:r>
                    <m:r>
                      <a:rPr lang="en-US" sz="2800" b="0" i="1" smtClean="0">
                        <a:solidFill>
                          <a:srgbClr val="00B050"/>
                        </a:solidFill>
                        <a:latin typeface="Times New Roman" charset="0"/>
                        <a:ea typeface="Times New Roman" charset="0"/>
                        <a:cs typeface="Times New Roman" charset="0"/>
                      </a:rPr>
                      <m:t>𝑣</m:t>
                    </m:r>
                    <m:r>
                      <a:rPr lang="en-US" sz="2800" b="0" i="1" smtClean="0">
                        <a:solidFill>
                          <a:srgbClr val="00B050"/>
                        </a:solidFill>
                        <a:latin typeface="Times New Roman" charset="0"/>
                        <a:ea typeface="Times New Roman" charset="0"/>
                        <a:cs typeface="Times New Roman" charset="0"/>
                      </a:rPr>
                      <m:t>à </m:t>
                    </m:r>
                    <m:r>
                      <a:rPr lang="en-US" sz="2800" b="0" i="1" smtClean="0">
                        <a:solidFill>
                          <a:srgbClr val="00B050"/>
                        </a:solidFill>
                        <a:latin typeface="Times New Roman" charset="0"/>
                        <a:ea typeface="Times New Roman" charset="0"/>
                        <a:cs typeface="Times New Roman" charset="0"/>
                      </a:rPr>
                      <m:t>𝑥</m:t>
                    </m:r>
                    <m:r>
                      <a:rPr lang="en-US" sz="2800" b="0" i="1" smtClean="0">
                        <a:solidFill>
                          <a:srgbClr val="00B050"/>
                        </a:solidFill>
                        <a:latin typeface="Times New Roman" charset="0"/>
                        <a:ea typeface="Times New Roman" charset="0"/>
                        <a:cs typeface="Times New Roman" charset="0"/>
                      </a:rPr>
                      <m:t>+</m:t>
                    </m:r>
                    <m:r>
                      <a:rPr lang="en-US" sz="2800" b="0" i="1" smtClean="0">
                        <a:solidFill>
                          <a:srgbClr val="00B050"/>
                        </a:solidFill>
                        <a:latin typeface="Times New Roman" charset="0"/>
                        <a:ea typeface="Times New Roman" charset="0"/>
                        <a:cs typeface="Times New Roman" charset="0"/>
                      </a:rPr>
                      <m:t>𝑦</m:t>
                    </m:r>
                    <m:r>
                      <a:rPr lang="en-US" sz="2800" b="0" i="1" smtClean="0">
                        <a:solidFill>
                          <a:srgbClr val="00B050"/>
                        </a:solidFill>
                        <a:latin typeface="Times New Roman" charset="0"/>
                        <a:ea typeface="Times New Roman" charset="0"/>
                        <a:cs typeface="Times New Roman" charset="0"/>
                      </a:rPr>
                      <m:t>=16</m:t>
                    </m:r>
                  </m:oMath>
                </a14:m>
                <a:endParaRPr lang="vi-VN" sz="2800" dirty="0">
                  <a:solidFill>
                    <a:srgbClr val="00B050"/>
                  </a:solidFill>
                  <a:latin typeface="Times New Roman" charset="0"/>
                  <a:ea typeface="Times New Roman" charset="0"/>
                  <a:cs typeface="Times New Roman"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2625056" y="317302"/>
                <a:ext cx="6627463" cy="669222"/>
              </a:xfrm>
              <a:prstGeom prst="rect">
                <a:avLst/>
              </a:prstGeom>
              <a:blipFill rotWithShape="0">
                <a:blip r:embed="rId2"/>
                <a:stretch>
                  <a:fillRect l="-1932" t="-1818" b="-100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TextBox 5"/>
              <p:cNvSpPr txBox="1"/>
              <p:nvPr/>
            </p:nvSpPr>
            <p:spPr>
              <a:xfrm>
                <a:off x="2194464" y="5235377"/>
                <a:ext cx="4824536" cy="523220"/>
              </a:xfrm>
              <a:prstGeom prst="rect">
                <a:avLst/>
              </a:prstGeom>
              <a:noFill/>
            </p:spPr>
            <p:txBody>
              <a:bodyPr wrap="square" rtlCol="0">
                <a:spAutoFit/>
              </a:bodyPr>
              <a:lstStyle/>
              <a:p>
                <a:r>
                  <a:rPr lang="en-US" sz="2800" dirty="0" err="1" smtClean="0">
                    <a:latin typeface="Times New Roman" charset="0"/>
                    <a:ea typeface="Times New Roman" charset="0"/>
                    <a:cs typeface="Times New Roman" charset="0"/>
                  </a:rPr>
                  <a:t>Vậy</a:t>
                </a:r>
                <a:r>
                  <a:rPr lang="en-US" sz="2800" dirty="0" smtClean="0">
                    <a:latin typeface="Times New Roman" charset="0"/>
                    <a:ea typeface="Times New Roman" charset="0"/>
                    <a:cs typeface="Times New Roman" charset="0"/>
                  </a:rPr>
                  <a:t> </a:t>
                </a:r>
                <a14:m>
                  <m:oMath xmlns:m="http://schemas.openxmlformats.org/officeDocument/2006/math">
                    <m:r>
                      <a:rPr lang="en-US" sz="2800" b="0" i="1" smtClean="0">
                        <a:latin typeface="Times New Roman" charset="0"/>
                        <a:ea typeface="Times New Roman" charset="0"/>
                        <a:cs typeface="Times New Roman" charset="0"/>
                      </a:rPr>
                      <m:t>𝑥</m:t>
                    </m:r>
                    <m:r>
                      <a:rPr lang="en-US" sz="2800" b="0" i="1" smtClean="0">
                        <a:latin typeface="Times New Roman" charset="0"/>
                        <a:ea typeface="Times New Roman" charset="0"/>
                        <a:cs typeface="Times New Roman" charset="0"/>
                      </a:rPr>
                      <m:t>=6 </m:t>
                    </m:r>
                    <m:r>
                      <a:rPr lang="en-US" sz="2800" b="0" i="1" smtClean="0">
                        <a:latin typeface="Times New Roman" charset="0"/>
                        <a:ea typeface="Times New Roman" charset="0"/>
                        <a:cs typeface="Times New Roman" charset="0"/>
                      </a:rPr>
                      <m:t>𝑣</m:t>
                    </m:r>
                    <m:r>
                      <a:rPr lang="en-US" sz="2800" b="0" i="1" smtClean="0">
                        <a:latin typeface="Times New Roman" charset="0"/>
                        <a:ea typeface="Times New Roman" charset="0"/>
                        <a:cs typeface="Times New Roman" charset="0"/>
                      </a:rPr>
                      <m:t>à </m:t>
                    </m:r>
                    <m:r>
                      <a:rPr lang="en-US" sz="2800" b="0" i="1" smtClean="0">
                        <a:latin typeface="Times New Roman" charset="0"/>
                        <a:ea typeface="Times New Roman" charset="0"/>
                        <a:cs typeface="Times New Roman" charset="0"/>
                      </a:rPr>
                      <m:t>𝑦</m:t>
                    </m:r>
                    <m:r>
                      <a:rPr lang="en-US" sz="2800" b="0" i="1" smtClean="0">
                        <a:latin typeface="Times New Roman" charset="0"/>
                        <a:ea typeface="Times New Roman" charset="0"/>
                        <a:cs typeface="Times New Roman" charset="0"/>
                      </a:rPr>
                      <m:t>=10</m:t>
                    </m:r>
                  </m:oMath>
                </a14:m>
                <a:endParaRPr lang="vi-VN" sz="2800" dirty="0">
                  <a:latin typeface="Times New Roman" charset="0"/>
                  <a:ea typeface="Times New Roman" charset="0"/>
                  <a:cs typeface="Times New Roman" charset="0"/>
                </a:endParaRPr>
              </a:p>
            </p:txBody>
          </p:sp>
        </mc:Choice>
        <mc:Fallback>
          <p:sp>
            <p:nvSpPr>
              <p:cNvPr id="6" name="TextBox 5"/>
              <p:cNvSpPr txBox="1">
                <a:spLocks noRot="1" noChangeAspect="1" noMove="1" noResize="1" noEditPoints="1" noAdjustHandles="1" noChangeArrowheads="1" noChangeShapeType="1" noTextEdit="1"/>
              </p:cNvSpPr>
              <p:nvPr/>
            </p:nvSpPr>
            <p:spPr>
              <a:xfrm>
                <a:off x="2194464" y="5235377"/>
                <a:ext cx="4824536" cy="523220"/>
              </a:xfrm>
              <a:prstGeom prst="rect">
                <a:avLst/>
              </a:prstGeom>
              <a:blipFill rotWithShape="0">
                <a:blip r:embed="rId3"/>
                <a:stretch>
                  <a:fillRect l="-2655" t="-12791" b="-31395"/>
                </a:stretch>
              </a:blipFill>
            </p:spPr>
            <p:txBody>
              <a:bodyPr/>
              <a:lstStyle/>
              <a:p>
                <a:r>
                  <a:rPr lang="en-US">
                    <a:noFill/>
                  </a:rPr>
                  <a:t> </a:t>
                </a:r>
              </a:p>
            </p:txBody>
          </p:sp>
        </mc:Fallback>
      </mc:AlternateContent>
      <p:sp>
        <p:nvSpPr>
          <p:cNvPr id="3" name="Rectangle 2"/>
          <p:cNvSpPr/>
          <p:nvPr/>
        </p:nvSpPr>
        <p:spPr>
          <a:xfrm>
            <a:off x="496550" y="806828"/>
            <a:ext cx="841897" cy="523220"/>
          </a:xfrm>
          <a:prstGeom prst="rect">
            <a:avLst/>
          </a:prstGeom>
        </p:spPr>
        <p:txBody>
          <a:bodyPr wrap="none">
            <a:spAutoFit/>
          </a:bodyPr>
          <a:lstStyle/>
          <a:p>
            <a:r>
              <a:rPr lang="en-US" sz="2800" b="1" dirty="0" smtClean="0">
                <a:ln w="10541" cmpd="sng">
                  <a:solidFill>
                    <a:schemeClr val="accent1">
                      <a:shade val="88000"/>
                      <a:satMod val="110000"/>
                    </a:schemeClr>
                  </a:solidFill>
                  <a:prstDash val="solid"/>
                </a:ln>
                <a:solidFill>
                  <a:srgbClr val="FF0000"/>
                </a:solidFill>
                <a:latin typeface="Times New Roman" charset="0"/>
                <a:ea typeface="Times New Roman" charset="0"/>
                <a:cs typeface="Times New Roman" charset="0"/>
              </a:rPr>
              <a:t>Giải</a:t>
            </a:r>
            <a:endParaRPr lang="vi-VN" sz="2800" dirty="0">
              <a:solidFill>
                <a:srgbClr val="FF000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5" name="Rectangle 4"/>
              <p:cNvSpPr/>
              <p:nvPr/>
            </p:nvSpPr>
            <p:spPr>
              <a:xfrm>
                <a:off x="1336082" y="1054536"/>
                <a:ext cx="4377737" cy="662425"/>
              </a:xfrm>
              <a:prstGeom prst="rect">
                <a:avLst/>
              </a:prstGeom>
            </p:spPr>
            <p:txBody>
              <a:bodyPr wrap="none">
                <a:spAutoFit/>
              </a:bodyPr>
              <a:lstStyle/>
              <a:p>
                <a:r>
                  <a:rPr lang="en-US" sz="2800" dirty="0" smtClean="0">
                    <a:latin typeface="Times New Roman" charset="0"/>
                    <a:ea typeface="Times New Roman" charset="0"/>
                    <a:cs typeface="Times New Roman" charset="0"/>
                  </a:rPr>
                  <a:t>Ta có :</a:t>
                </a:r>
                <a14:m>
                  <m:oMath xmlns:m="http://schemas.openxmlformats.org/officeDocument/2006/math">
                    <m:r>
                      <a:rPr lang="en-US" sz="2800" b="0" i="0" smtClean="0">
                        <a:latin typeface="Times New Roman" charset="0"/>
                        <a:ea typeface="Times New Roman" charset="0"/>
                        <a:cs typeface="Times New Roman" charset="0"/>
                      </a:rPr>
                      <m:t> </m:t>
                    </m:r>
                    <m:f>
                      <m:fPr>
                        <m:ctrlPr>
                          <a:rPr lang="en-US" sz="2800" i="1">
                            <a:latin typeface="Times New Roman" charset="0"/>
                            <a:ea typeface="Times New Roman" charset="0"/>
                            <a:cs typeface="Times New Roman" charset="0"/>
                          </a:rPr>
                        </m:ctrlPr>
                      </m:fPr>
                      <m:num>
                        <m:r>
                          <a:rPr lang="en-US" sz="2800" i="1">
                            <a:latin typeface="Times New Roman" charset="0"/>
                            <a:ea typeface="Times New Roman" charset="0"/>
                            <a:cs typeface="Times New Roman" charset="0"/>
                          </a:rPr>
                          <m:t>𝑥</m:t>
                        </m:r>
                      </m:num>
                      <m:den>
                        <m:r>
                          <a:rPr lang="en-US" sz="2800" i="1">
                            <a:latin typeface="Times New Roman" charset="0"/>
                            <a:ea typeface="Times New Roman" charset="0"/>
                            <a:cs typeface="Times New Roman" charset="0"/>
                          </a:rPr>
                          <m:t>3</m:t>
                        </m:r>
                      </m:den>
                    </m:f>
                    <m:r>
                      <a:rPr lang="en-US" sz="2800" i="1">
                        <a:latin typeface="Times New Roman" charset="0"/>
                        <a:ea typeface="Times New Roman" charset="0"/>
                        <a:cs typeface="Times New Roman" charset="0"/>
                      </a:rPr>
                      <m:t>=</m:t>
                    </m:r>
                    <m:f>
                      <m:fPr>
                        <m:ctrlPr>
                          <a:rPr lang="en-US" sz="2800" i="1">
                            <a:latin typeface="Times New Roman" charset="0"/>
                            <a:ea typeface="Times New Roman" charset="0"/>
                            <a:cs typeface="Times New Roman" charset="0"/>
                          </a:rPr>
                        </m:ctrlPr>
                      </m:fPr>
                      <m:num>
                        <m:r>
                          <a:rPr lang="en-US" sz="2800" i="1">
                            <a:latin typeface="Times New Roman" charset="0"/>
                            <a:ea typeface="Times New Roman" charset="0"/>
                            <a:cs typeface="Times New Roman" charset="0"/>
                          </a:rPr>
                          <m:t>𝑦</m:t>
                        </m:r>
                      </m:num>
                      <m:den>
                        <m:r>
                          <a:rPr lang="en-US" sz="2800" i="1">
                            <a:latin typeface="Times New Roman" charset="0"/>
                            <a:ea typeface="Times New Roman" charset="0"/>
                            <a:cs typeface="Times New Roman" charset="0"/>
                          </a:rPr>
                          <m:t>5</m:t>
                        </m:r>
                      </m:den>
                    </m:f>
                    <m:r>
                      <a:rPr lang="en-US" sz="2800" i="1">
                        <a:latin typeface="Times New Roman" charset="0"/>
                        <a:ea typeface="Times New Roman" charset="0"/>
                        <a:cs typeface="Times New Roman" charset="0"/>
                      </a:rPr>
                      <m:t> </m:t>
                    </m:r>
                    <m:r>
                      <a:rPr lang="en-US" sz="2800" i="1">
                        <a:latin typeface="Times New Roman" charset="0"/>
                        <a:ea typeface="Times New Roman" charset="0"/>
                        <a:cs typeface="Times New Roman" charset="0"/>
                      </a:rPr>
                      <m:t>𝑣</m:t>
                    </m:r>
                    <m:r>
                      <a:rPr lang="en-US" sz="2800" i="1">
                        <a:latin typeface="Times New Roman" charset="0"/>
                        <a:ea typeface="Times New Roman" charset="0"/>
                        <a:cs typeface="Times New Roman" charset="0"/>
                      </a:rPr>
                      <m:t>à </m:t>
                    </m:r>
                    <m:r>
                      <a:rPr lang="en-US" sz="2800" i="1">
                        <a:latin typeface="Times New Roman" charset="0"/>
                        <a:ea typeface="Times New Roman" charset="0"/>
                        <a:cs typeface="Times New Roman" charset="0"/>
                      </a:rPr>
                      <m:t>𝑥</m:t>
                    </m:r>
                    <m:r>
                      <a:rPr lang="en-US" sz="2800" i="1">
                        <a:latin typeface="Times New Roman" charset="0"/>
                        <a:ea typeface="Times New Roman" charset="0"/>
                        <a:cs typeface="Times New Roman" charset="0"/>
                      </a:rPr>
                      <m:t>+</m:t>
                    </m:r>
                    <m:r>
                      <a:rPr lang="en-US" sz="2800" i="1">
                        <a:latin typeface="Times New Roman" charset="0"/>
                        <a:ea typeface="Times New Roman" charset="0"/>
                        <a:cs typeface="Times New Roman" charset="0"/>
                      </a:rPr>
                      <m:t>𝑦</m:t>
                    </m:r>
                    <m:r>
                      <a:rPr lang="en-US" sz="2800" i="1">
                        <a:latin typeface="Times New Roman" charset="0"/>
                        <a:ea typeface="Times New Roman" charset="0"/>
                        <a:cs typeface="Times New Roman" charset="0"/>
                      </a:rPr>
                      <m:t>=16</m:t>
                    </m:r>
                  </m:oMath>
                </a14:m>
                <a:r>
                  <a:rPr lang="en-US" sz="2800" dirty="0">
                    <a:latin typeface="Times New Roman" charset="0"/>
                    <a:ea typeface="Times New Roman" charset="0"/>
                    <a:cs typeface="Times New Roman" charset="0"/>
                  </a:rPr>
                  <a:t> </a:t>
                </a:r>
                <a:endParaRPr lang="vi-VN" sz="2800" dirty="0">
                  <a:latin typeface="Times New Roman" charset="0"/>
                  <a:ea typeface="Times New Roman" charset="0"/>
                  <a:cs typeface="Times New Roman" charset="0"/>
                </a:endParaRPr>
              </a:p>
            </p:txBody>
          </p:sp>
        </mc:Choice>
        <mc:Fallback>
          <p:sp>
            <p:nvSpPr>
              <p:cNvPr id="5" name="Rectangle 4"/>
              <p:cNvSpPr>
                <a:spLocks noRot="1" noChangeAspect="1" noMove="1" noResize="1" noEditPoints="1" noAdjustHandles="1" noChangeArrowheads="1" noChangeShapeType="1" noTextEdit="1"/>
              </p:cNvSpPr>
              <p:nvPr/>
            </p:nvSpPr>
            <p:spPr>
              <a:xfrm>
                <a:off x="1336082" y="1054536"/>
                <a:ext cx="4377737" cy="662425"/>
              </a:xfrm>
              <a:prstGeom prst="rect">
                <a:avLst/>
              </a:prstGeom>
              <a:blipFill rotWithShape="0">
                <a:blip r:embed="rId4"/>
                <a:stretch>
                  <a:fillRect l="-2786" t="-3670" b="-10092"/>
                </a:stretch>
              </a:blipFill>
            </p:spPr>
            <p:txBody>
              <a:bodyPr/>
              <a:lstStyle/>
              <a:p>
                <a:r>
                  <a:rPr lang="en-US">
                    <a:noFill/>
                  </a:rPr>
                  <a:t> </a:t>
                </a:r>
              </a:p>
            </p:txBody>
          </p:sp>
        </mc:Fallback>
      </mc:AlternateContent>
      <p:sp>
        <p:nvSpPr>
          <p:cNvPr id="7" name="Rectangle 6"/>
          <p:cNvSpPr/>
          <p:nvPr/>
        </p:nvSpPr>
        <p:spPr>
          <a:xfrm>
            <a:off x="1321072" y="1723249"/>
            <a:ext cx="6352546" cy="523220"/>
          </a:xfrm>
          <a:prstGeom prst="rect">
            <a:avLst/>
          </a:prstGeom>
        </p:spPr>
        <p:txBody>
          <a:bodyPr wrap="square">
            <a:spAutoFit/>
          </a:bodyPr>
          <a:lstStyle/>
          <a:p>
            <a:r>
              <a:rPr lang="en-US" sz="2800" dirty="0" smtClean="0">
                <a:solidFill>
                  <a:srgbClr val="00B050"/>
                </a:solidFill>
                <a:latin typeface="Times New Roman" charset="0"/>
                <a:ea typeface="Times New Roman" charset="0"/>
                <a:cs typeface="Times New Roman" charset="0"/>
              </a:rPr>
              <a:t>Theo </a:t>
            </a:r>
            <a:r>
              <a:rPr lang="en-US" sz="2800" dirty="0">
                <a:solidFill>
                  <a:srgbClr val="00B050"/>
                </a:solidFill>
                <a:latin typeface="Times New Roman" charset="0"/>
                <a:ea typeface="Times New Roman" charset="0"/>
                <a:cs typeface="Times New Roman" charset="0"/>
              </a:rPr>
              <a:t>tính chất dãy tỉ số </a:t>
            </a:r>
            <a:r>
              <a:rPr lang="en-US" sz="2800" dirty="0" smtClean="0">
                <a:solidFill>
                  <a:srgbClr val="00B050"/>
                </a:solidFill>
                <a:latin typeface="Times New Roman" charset="0"/>
                <a:ea typeface="Times New Roman" charset="0"/>
                <a:cs typeface="Times New Roman" charset="0"/>
              </a:rPr>
              <a:t>bằng </a:t>
            </a:r>
            <a:r>
              <a:rPr lang="en-US" sz="2800" dirty="0">
                <a:solidFill>
                  <a:srgbClr val="00B050"/>
                </a:solidFill>
                <a:latin typeface="Times New Roman" charset="0"/>
                <a:ea typeface="Times New Roman" charset="0"/>
                <a:cs typeface="Times New Roman" charset="0"/>
              </a:rPr>
              <a:t>nhau ta được:</a:t>
            </a:r>
          </a:p>
        </p:txBody>
      </p:sp>
      <mc:AlternateContent xmlns:mc="http://schemas.openxmlformats.org/markup-compatibility/2006">
        <mc:Choice xmlns:a14="http://schemas.microsoft.com/office/drawing/2010/main" Requires="a14">
          <p:sp>
            <p:nvSpPr>
              <p:cNvPr id="8" name="Rectangle 7"/>
              <p:cNvSpPr/>
              <p:nvPr/>
            </p:nvSpPr>
            <p:spPr>
              <a:xfrm>
                <a:off x="2298061" y="2234375"/>
                <a:ext cx="3983335" cy="90896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800" i="1">
                              <a:latin typeface="Times New Roman" charset="0"/>
                              <a:ea typeface="Times New Roman" charset="0"/>
                              <a:cs typeface="Times New Roman" charset="0"/>
                            </a:rPr>
                          </m:ctrlPr>
                        </m:fPr>
                        <m:num>
                          <m:r>
                            <a:rPr lang="vi-VN" sz="2800" i="1">
                              <a:latin typeface="Times New Roman" charset="0"/>
                              <a:ea typeface="Times New Roman" charset="0"/>
                              <a:cs typeface="Times New Roman" charset="0"/>
                            </a:rPr>
                            <m:t>𝑥</m:t>
                          </m:r>
                        </m:num>
                        <m:den>
                          <m:r>
                            <a:rPr lang="vi-VN" sz="2800" i="1">
                              <a:latin typeface="Times New Roman" charset="0"/>
                              <a:ea typeface="Times New Roman" charset="0"/>
                              <a:cs typeface="Times New Roman" charset="0"/>
                            </a:rPr>
                            <m:t>3</m:t>
                          </m:r>
                        </m:den>
                      </m:f>
                      <m:r>
                        <a:rPr lang="en-US" sz="2800" i="1">
                          <a:latin typeface="Times New Roman" charset="0"/>
                          <a:ea typeface="Times New Roman" charset="0"/>
                          <a:cs typeface="Times New Roman" charset="0"/>
                        </a:rPr>
                        <m:t>=</m:t>
                      </m:r>
                      <m:f>
                        <m:fPr>
                          <m:ctrlPr>
                            <a:rPr lang="en-US" sz="2800" i="1">
                              <a:latin typeface="Times New Roman" charset="0"/>
                              <a:ea typeface="Times New Roman" charset="0"/>
                              <a:cs typeface="Times New Roman" charset="0"/>
                            </a:rPr>
                          </m:ctrlPr>
                        </m:fPr>
                        <m:num>
                          <m:r>
                            <a:rPr lang="en-US" sz="2800" i="1">
                              <a:latin typeface="Times New Roman" charset="0"/>
                              <a:ea typeface="Times New Roman" charset="0"/>
                              <a:cs typeface="Times New Roman" charset="0"/>
                            </a:rPr>
                            <m:t>𝑦</m:t>
                          </m:r>
                        </m:num>
                        <m:den>
                          <m:r>
                            <a:rPr lang="en-US" sz="2800" i="1">
                              <a:latin typeface="Times New Roman" charset="0"/>
                              <a:ea typeface="Times New Roman" charset="0"/>
                              <a:cs typeface="Times New Roman" charset="0"/>
                            </a:rPr>
                            <m:t>5</m:t>
                          </m:r>
                        </m:den>
                      </m:f>
                      <m:r>
                        <a:rPr lang="en-US" sz="2800" i="1">
                          <a:latin typeface="Times New Roman" charset="0"/>
                          <a:ea typeface="Times New Roman" charset="0"/>
                          <a:cs typeface="Times New Roman" charset="0"/>
                        </a:rPr>
                        <m:t>=</m:t>
                      </m:r>
                      <m:f>
                        <m:fPr>
                          <m:ctrlPr>
                            <a:rPr lang="en-US" sz="2800" i="1">
                              <a:latin typeface="Times New Roman" charset="0"/>
                              <a:ea typeface="Times New Roman" charset="0"/>
                              <a:cs typeface="Times New Roman" charset="0"/>
                            </a:rPr>
                          </m:ctrlPr>
                        </m:fPr>
                        <m:num>
                          <m:r>
                            <a:rPr lang="en-US" sz="2800" i="1">
                              <a:latin typeface="Times New Roman" charset="0"/>
                              <a:ea typeface="Times New Roman" charset="0"/>
                              <a:cs typeface="Times New Roman" charset="0"/>
                            </a:rPr>
                            <m:t>𝑥</m:t>
                          </m:r>
                          <m:r>
                            <a:rPr lang="en-US" sz="2800" i="1">
                              <a:latin typeface="Times New Roman" charset="0"/>
                              <a:ea typeface="Times New Roman" charset="0"/>
                              <a:cs typeface="Times New Roman" charset="0"/>
                            </a:rPr>
                            <m:t>+</m:t>
                          </m:r>
                          <m:r>
                            <a:rPr lang="en-US" sz="2800" i="1">
                              <a:latin typeface="Times New Roman" charset="0"/>
                              <a:ea typeface="Times New Roman" charset="0"/>
                              <a:cs typeface="Times New Roman" charset="0"/>
                            </a:rPr>
                            <m:t>𝑦</m:t>
                          </m:r>
                        </m:num>
                        <m:den>
                          <m:r>
                            <a:rPr lang="en-US" sz="2800" i="1">
                              <a:latin typeface="Times New Roman" charset="0"/>
                              <a:ea typeface="Times New Roman" charset="0"/>
                              <a:cs typeface="Times New Roman" charset="0"/>
                            </a:rPr>
                            <m:t>3+5</m:t>
                          </m:r>
                        </m:den>
                      </m:f>
                      <m:r>
                        <a:rPr lang="en-US" sz="2800" i="1">
                          <a:latin typeface="Times New Roman" charset="0"/>
                          <a:ea typeface="Times New Roman" charset="0"/>
                          <a:cs typeface="Times New Roman" charset="0"/>
                        </a:rPr>
                        <m:t>=</m:t>
                      </m:r>
                      <m:f>
                        <m:fPr>
                          <m:ctrlPr>
                            <a:rPr lang="en-US" sz="2800" i="1">
                              <a:latin typeface="Times New Roman" charset="0"/>
                              <a:ea typeface="Times New Roman" charset="0"/>
                              <a:cs typeface="Times New Roman" charset="0"/>
                            </a:rPr>
                          </m:ctrlPr>
                        </m:fPr>
                        <m:num>
                          <m:r>
                            <a:rPr lang="en-US" sz="2800" i="1">
                              <a:latin typeface="Times New Roman" charset="0"/>
                              <a:ea typeface="Times New Roman" charset="0"/>
                              <a:cs typeface="Times New Roman" charset="0"/>
                            </a:rPr>
                            <m:t>16</m:t>
                          </m:r>
                        </m:num>
                        <m:den>
                          <m:r>
                            <a:rPr lang="en-US" sz="2800" i="1">
                              <a:latin typeface="Times New Roman" charset="0"/>
                              <a:ea typeface="Times New Roman" charset="0"/>
                              <a:cs typeface="Times New Roman" charset="0"/>
                            </a:rPr>
                            <m:t>8</m:t>
                          </m:r>
                        </m:den>
                      </m:f>
                      <m:r>
                        <a:rPr lang="en-US" sz="2800" i="1">
                          <a:latin typeface="Times New Roman" charset="0"/>
                          <a:ea typeface="Times New Roman" charset="0"/>
                          <a:cs typeface="Times New Roman" charset="0"/>
                        </a:rPr>
                        <m:t>=2</m:t>
                      </m:r>
                    </m:oMath>
                  </m:oMathPara>
                </a14:m>
                <a:endParaRPr lang="en-US" sz="2800" dirty="0">
                  <a:latin typeface="Times New Roman" charset="0"/>
                  <a:ea typeface="Times New Roman" charset="0"/>
                  <a:cs typeface="Times New Roman" charset="0"/>
                </a:endParaRPr>
              </a:p>
            </p:txBody>
          </p:sp>
        </mc:Choice>
        <mc:Fallback>
          <p:sp>
            <p:nvSpPr>
              <p:cNvPr id="8" name="Rectangle 7"/>
              <p:cNvSpPr>
                <a:spLocks noRot="1" noChangeAspect="1" noMove="1" noResize="1" noEditPoints="1" noAdjustHandles="1" noChangeArrowheads="1" noChangeShapeType="1" noTextEdit="1"/>
              </p:cNvSpPr>
              <p:nvPr/>
            </p:nvSpPr>
            <p:spPr>
              <a:xfrm>
                <a:off x="2298061" y="2234375"/>
                <a:ext cx="3983335" cy="908967"/>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1285626" y="3381677"/>
                <a:ext cx="2224520" cy="680571"/>
              </a:xfrm>
              <a:prstGeom prst="rect">
                <a:avLst/>
              </a:prstGeom>
            </p:spPr>
            <p:txBody>
              <a:bodyPr wrap="none">
                <a:spAutoFit/>
              </a:bodyPr>
              <a:lstStyle/>
              <a:p>
                <a:pPr/>
                <a:r>
                  <a:rPr lang="vi-VN" sz="2800" dirty="0" smtClean="0">
                    <a:latin typeface="Times New Roman" charset="0"/>
                    <a:ea typeface="Times New Roman" charset="0"/>
                    <a:cs typeface="Times New Roman" charset="0"/>
                  </a:rPr>
                  <a:t>Suy </a:t>
                </a:r>
                <a14:m>
                  <m:oMath xmlns:m="http://schemas.openxmlformats.org/officeDocument/2006/math">
                    <m:r>
                      <m:rPr>
                        <m:sty m:val="p"/>
                      </m:rPr>
                      <a:rPr lang="vi-VN" sz="2800" i="1">
                        <a:latin typeface="Cambria Math" charset="0"/>
                        <a:ea typeface="Times New Roman" charset="0"/>
                        <a:cs typeface="Times New Roman" charset="0"/>
                      </a:rPr>
                      <m:t>ra</m:t>
                    </m:r>
                    <m:r>
                      <a:rPr lang="vi-VN" sz="2800" b="0" i="1" smtClean="0">
                        <a:latin typeface="Cambria Math" charset="0"/>
                        <a:ea typeface="Times New Roman" charset="0"/>
                        <a:cs typeface="Times New Roman" charset="0"/>
                      </a:rPr>
                      <m:t> </m:t>
                    </m:r>
                    <m:f>
                      <m:fPr>
                        <m:ctrlPr>
                          <a:rPr lang="vi-VN" sz="3200" i="1">
                            <a:latin typeface="Times New Roman" charset="0"/>
                            <a:ea typeface="Times New Roman" charset="0"/>
                            <a:cs typeface="Times New Roman" charset="0"/>
                          </a:rPr>
                        </m:ctrlPr>
                      </m:fPr>
                      <m:num>
                        <m:r>
                          <a:rPr lang="vi-VN" sz="3200" i="1">
                            <a:latin typeface="Times New Roman" charset="0"/>
                            <a:ea typeface="Times New Roman" charset="0"/>
                            <a:cs typeface="Times New Roman" charset="0"/>
                          </a:rPr>
                          <m:t>𝑥</m:t>
                        </m:r>
                      </m:num>
                      <m:den>
                        <m:r>
                          <a:rPr lang="vi-VN" sz="3200" i="1">
                            <a:latin typeface="Times New Roman" charset="0"/>
                            <a:ea typeface="Times New Roman" charset="0"/>
                            <a:cs typeface="Times New Roman" charset="0"/>
                          </a:rPr>
                          <m:t>3</m:t>
                        </m:r>
                      </m:den>
                    </m:f>
                    <m:r>
                      <a:rPr lang="en-US" sz="3200" i="1">
                        <a:latin typeface="Times New Roman" charset="0"/>
                        <a:ea typeface="Times New Roman" charset="0"/>
                        <a:cs typeface="Times New Roman" charset="0"/>
                      </a:rPr>
                      <m:t>=2</m:t>
                    </m:r>
                  </m:oMath>
                </a14:m>
                <a:endParaRPr lang="vi-VN" sz="2800" dirty="0">
                  <a:latin typeface="Times New Roman" charset="0"/>
                  <a:ea typeface="Times New Roman" charset="0"/>
                  <a:cs typeface="Times New Roman" charset="0"/>
                </a:endParaRPr>
              </a:p>
            </p:txBody>
          </p:sp>
        </mc:Choice>
        <mc:Fallback>
          <p:sp>
            <p:nvSpPr>
              <p:cNvPr id="9" name="Rectangle 8"/>
              <p:cNvSpPr>
                <a:spLocks noRot="1" noChangeAspect="1" noMove="1" noResize="1" noEditPoints="1" noAdjustHandles="1" noChangeArrowheads="1" noChangeShapeType="1" noTextEdit="1"/>
              </p:cNvSpPr>
              <p:nvPr/>
            </p:nvSpPr>
            <p:spPr>
              <a:xfrm>
                <a:off x="1285626" y="3381677"/>
                <a:ext cx="2224520" cy="680571"/>
              </a:xfrm>
              <a:prstGeom prst="rect">
                <a:avLst/>
              </a:prstGeom>
              <a:blipFill rotWithShape="0">
                <a:blip r:embed="rId6"/>
                <a:stretch>
                  <a:fillRect l="-5753" t="-901" b="-1081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3425342" y="3423683"/>
                <a:ext cx="251344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i="1">
                          <a:latin typeface="Times New Roman" charset="0"/>
                          <a:ea typeface="Times New Roman" charset="0"/>
                          <a:cs typeface="Times New Roman" charset="0"/>
                          <a:sym typeface="Symbol"/>
                        </a:rPr>
                        <m:t> </m:t>
                      </m:r>
                      <m:r>
                        <a:rPr lang="en-US" sz="2800" i="1">
                          <a:latin typeface="Times New Roman" charset="0"/>
                          <a:ea typeface="Times New Roman" charset="0"/>
                          <a:cs typeface="Times New Roman" charset="0"/>
                          <a:sym typeface="Symbol"/>
                        </a:rPr>
                        <m:t>𝑥</m:t>
                      </m:r>
                      <m:r>
                        <a:rPr lang="en-US" sz="2800" i="1">
                          <a:latin typeface="Times New Roman" charset="0"/>
                          <a:ea typeface="Times New Roman" charset="0"/>
                          <a:cs typeface="Times New Roman" charset="0"/>
                          <a:sym typeface="Symbol"/>
                        </a:rPr>
                        <m:t>=2.3=6</m:t>
                      </m:r>
                    </m:oMath>
                  </m:oMathPara>
                </a14:m>
                <a:endParaRPr lang="en-US" sz="2800" dirty="0">
                  <a:latin typeface="Times New Roman" charset="0"/>
                  <a:ea typeface="Times New Roman" charset="0"/>
                  <a:cs typeface="Times New Roman" charset="0"/>
                </a:endParaRPr>
              </a:p>
            </p:txBody>
          </p:sp>
        </mc:Choice>
        <mc:Fallback>
          <p:sp>
            <p:nvSpPr>
              <p:cNvPr id="10" name="Rectangle 9"/>
              <p:cNvSpPr>
                <a:spLocks noRot="1" noChangeAspect="1" noMove="1" noResize="1" noEditPoints="1" noAdjustHandles="1" noChangeArrowheads="1" noChangeShapeType="1" noTextEdit="1"/>
              </p:cNvSpPr>
              <p:nvPr/>
            </p:nvSpPr>
            <p:spPr>
              <a:xfrm>
                <a:off x="3425342" y="3423683"/>
                <a:ext cx="2513445" cy="523220"/>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2287040" y="4239216"/>
                <a:ext cx="1225528" cy="8300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800" i="1">
                              <a:latin typeface="Times New Roman" charset="0"/>
                              <a:ea typeface="Times New Roman" charset="0"/>
                              <a:cs typeface="Times New Roman" charset="0"/>
                            </a:rPr>
                          </m:ctrlPr>
                        </m:fPr>
                        <m:num>
                          <m:r>
                            <a:rPr lang="vi-VN" sz="2800" i="1">
                              <a:latin typeface="Times New Roman" charset="0"/>
                              <a:ea typeface="Times New Roman" charset="0"/>
                              <a:cs typeface="Times New Roman" charset="0"/>
                            </a:rPr>
                            <m:t>𝑦</m:t>
                          </m:r>
                        </m:num>
                        <m:den>
                          <m:r>
                            <a:rPr lang="en-US" sz="2800" i="1">
                              <a:latin typeface="Times New Roman" charset="0"/>
                              <a:ea typeface="Times New Roman" charset="0"/>
                              <a:cs typeface="Times New Roman" charset="0"/>
                            </a:rPr>
                            <m:t>5</m:t>
                          </m:r>
                        </m:den>
                      </m:f>
                      <m:r>
                        <a:rPr lang="en-US" sz="2800" i="1">
                          <a:latin typeface="Times New Roman" charset="0"/>
                          <a:ea typeface="Times New Roman" charset="0"/>
                          <a:cs typeface="Times New Roman" charset="0"/>
                        </a:rPr>
                        <m:t>=2 </m:t>
                      </m:r>
                    </m:oMath>
                  </m:oMathPara>
                </a14:m>
                <a:endParaRPr lang="vi-VN" sz="2800" dirty="0">
                  <a:latin typeface="Times New Roman" charset="0"/>
                  <a:ea typeface="Times New Roman" charset="0"/>
                  <a:cs typeface="Times New Roman"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2287040" y="4239216"/>
                <a:ext cx="1225528" cy="830099"/>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3248187" y="4358221"/>
                <a:ext cx="271709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i="1">
                          <a:latin typeface="Times New Roman" charset="0"/>
                          <a:ea typeface="Times New Roman" charset="0"/>
                          <a:cs typeface="Times New Roman" charset="0"/>
                          <a:sym typeface="Symbol"/>
                        </a:rPr>
                        <m:t> </m:t>
                      </m:r>
                      <m:r>
                        <a:rPr lang="en-US" sz="2800" i="1">
                          <a:latin typeface="Times New Roman" charset="0"/>
                          <a:ea typeface="Times New Roman" charset="0"/>
                          <a:cs typeface="Times New Roman" charset="0"/>
                          <a:sym typeface="Symbol"/>
                        </a:rPr>
                        <m:t>𝑦</m:t>
                      </m:r>
                      <m:r>
                        <a:rPr lang="en-US" sz="2800" i="1">
                          <a:latin typeface="Times New Roman" charset="0"/>
                          <a:ea typeface="Times New Roman" charset="0"/>
                          <a:cs typeface="Times New Roman" charset="0"/>
                          <a:sym typeface="Symbol"/>
                        </a:rPr>
                        <m:t>=2.5=10</m:t>
                      </m:r>
                    </m:oMath>
                  </m:oMathPara>
                </a14:m>
                <a:endParaRPr lang="en-US" sz="2800" dirty="0">
                  <a:latin typeface="Times New Roman" charset="0"/>
                  <a:ea typeface="Times New Roman" charset="0"/>
                  <a:cs typeface="Times New Roman" charset="0"/>
                  <a:sym typeface="Symbol"/>
                </a:endParaRPr>
              </a:p>
            </p:txBody>
          </p:sp>
        </mc:Choice>
        <mc:Fallback>
          <p:sp>
            <p:nvSpPr>
              <p:cNvPr id="12" name="Rectangle 11"/>
              <p:cNvSpPr>
                <a:spLocks noRot="1" noChangeAspect="1" noMove="1" noResize="1" noEditPoints="1" noAdjustHandles="1" noChangeArrowheads="1" noChangeShapeType="1" noTextEdit="1"/>
              </p:cNvSpPr>
              <p:nvPr/>
            </p:nvSpPr>
            <p:spPr>
              <a:xfrm>
                <a:off x="3248187" y="4358221"/>
                <a:ext cx="2717090" cy="523220"/>
              </a:xfrm>
              <a:prstGeom prst="rect">
                <a:avLst/>
              </a:prstGeom>
              <a:blipFill rotWithShape="0">
                <a:blip r:embed="rId9"/>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057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5" grpId="0"/>
      <p:bldP spid="7" grpId="0"/>
      <p:bldP spid="8"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p:cNvSpPr txBox="1"/>
              <p:nvPr/>
            </p:nvSpPr>
            <p:spPr>
              <a:xfrm>
                <a:off x="2146311" y="6183991"/>
                <a:ext cx="5184576" cy="492443"/>
              </a:xfrm>
              <a:prstGeom prst="rect">
                <a:avLst/>
              </a:prstGeom>
              <a:noFill/>
            </p:spPr>
            <p:txBody>
              <a:bodyPr wrap="square" rtlCol="0">
                <a:spAutoFit/>
              </a:bodyPr>
              <a:lstStyle/>
              <a:p>
                <a:r>
                  <a:rPr lang="en-US" sz="2600" dirty="0" smtClean="0">
                    <a:latin typeface="Times New Roman" charset="0"/>
                    <a:ea typeface="Times New Roman" charset="0"/>
                    <a:cs typeface="Times New Roman" charset="0"/>
                  </a:rPr>
                  <a:t>Vậy : </a:t>
                </a:r>
                <a14:m>
                  <m:oMath xmlns:m="http://schemas.openxmlformats.org/officeDocument/2006/math">
                    <m:r>
                      <a:rPr lang="en-US" sz="2600" b="0" i="1" smtClean="0">
                        <a:latin typeface="Times New Roman" charset="0"/>
                        <a:ea typeface="Times New Roman" charset="0"/>
                        <a:cs typeface="Times New Roman" charset="0"/>
                      </a:rPr>
                      <m:t>𝑥</m:t>
                    </m:r>
                    <m:r>
                      <a:rPr lang="en-US" sz="2600" b="0" i="1" smtClean="0">
                        <a:latin typeface="Times New Roman" charset="0"/>
                        <a:ea typeface="Times New Roman" charset="0"/>
                        <a:cs typeface="Times New Roman" charset="0"/>
                      </a:rPr>
                      <m:t>=−2 </m:t>
                    </m:r>
                    <m:r>
                      <a:rPr lang="en-US" sz="2600" b="0" i="1" smtClean="0">
                        <a:latin typeface="Times New Roman" charset="0"/>
                        <a:ea typeface="Times New Roman" charset="0"/>
                        <a:cs typeface="Times New Roman" charset="0"/>
                      </a:rPr>
                      <m:t>𝑣</m:t>
                    </m:r>
                    <m:r>
                      <a:rPr lang="en-US" sz="2600" b="0" i="1" smtClean="0">
                        <a:latin typeface="Times New Roman" charset="0"/>
                        <a:ea typeface="Times New Roman" charset="0"/>
                        <a:cs typeface="Times New Roman" charset="0"/>
                      </a:rPr>
                      <m:t>à </m:t>
                    </m:r>
                    <m:r>
                      <a:rPr lang="en-US" sz="2600" b="0" i="1" smtClean="0">
                        <a:latin typeface="Times New Roman" charset="0"/>
                        <a:ea typeface="Times New Roman" charset="0"/>
                        <a:cs typeface="Times New Roman" charset="0"/>
                      </a:rPr>
                      <m:t>𝑦</m:t>
                    </m:r>
                    <m:r>
                      <a:rPr lang="en-US" sz="2600" b="0" i="1" smtClean="0">
                        <a:latin typeface="Times New Roman" charset="0"/>
                        <a:ea typeface="Times New Roman" charset="0"/>
                        <a:cs typeface="Times New Roman" charset="0"/>
                      </a:rPr>
                      <m:t>=5</m:t>
                    </m:r>
                  </m:oMath>
                </a14:m>
                <a:endParaRPr lang="vi-VN" sz="2600" dirty="0">
                  <a:latin typeface="Times New Roman" charset="0"/>
                  <a:ea typeface="Times New Roman" charset="0"/>
                  <a:cs typeface="Times New Roman" charset="0"/>
                </a:endParaRPr>
              </a:p>
            </p:txBody>
          </p:sp>
        </mc:Choice>
        <mc:Fallback>
          <p:sp>
            <p:nvSpPr>
              <p:cNvPr id="3" name="TextBox 2"/>
              <p:cNvSpPr txBox="1">
                <a:spLocks noRot="1" noChangeAspect="1" noMove="1" noResize="1" noEditPoints="1" noAdjustHandles="1" noChangeArrowheads="1" noChangeShapeType="1" noTextEdit="1"/>
              </p:cNvSpPr>
              <p:nvPr/>
            </p:nvSpPr>
            <p:spPr>
              <a:xfrm>
                <a:off x="2146311" y="6183991"/>
                <a:ext cx="5184576" cy="492443"/>
              </a:xfrm>
              <a:prstGeom prst="rect">
                <a:avLst/>
              </a:prstGeom>
              <a:blipFill rotWithShape="0">
                <a:blip r:embed="rId2"/>
                <a:stretch>
                  <a:fillRect l="-2115" t="-11111" b="-3086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Box 3"/>
              <p:cNvSpPr txBox="1"/>
              <p:nvPr/>
            </p:nvSpPr>
            <p:spPr>
              <a:xfrm>
                <a:off x="232832" y="658433"/>
                <a:ext cx="9091695" cy="492443"/>
              </a:xfrm>
              <a:prstGeom prst="rect">
                <a:avLst/>
              </a:prstGeom>
              <a:noFill/>
            </p:spPr>
            <p:txBody>
              <a:bodyPr wrap="square" rtlCol="0">
                <a:spAutoFit/>
              </a:bodyPr>
              <a:lstStyle/>
              <a:p>
                <a:r>
                  <a:rPr lang="en-US" sz="2600" dirty="0" smtClean="0">
                    <a:solidFill>
                      <a:srgbClr val="00B050"/>
                    </a:solidFill>
                    <a:latin typeface="Times New Roman" charset="0"/>
                    <a:ea typeface="Times New Roman" charset="0"/>
                    <a:cs typeface="Times New Roman" charset="0"/>
                  </a:rPr>
                  <a:t>Tìm hai số x, y biết: </a:t>
                </a:r>
                <a14:m>
                  <m:oMath xmlns:m="http://schemas.openxmlformats.org/officeDocument/2006/math">
                    <m:r>
                      <a:rPr lang="en-US" sz="2600" b="0" i="1" smtClean="0">
                        <a:solidFill>
                          <a:srgbClr val="00B050"/>
                        </a:solidFill>
                        <a:latin typeface="Times New Roman" charset="0"/>
                        <a:ea typeface="Times New Roman" charset="0"/>
                        <a:cs typeface="Times New Roman" charset="0"/>
                      </a:rPr>
                      <m:t> </m:t>
                    </m:r>
                    <m:r>
                      <a:rPr lang="en-US" sz="2600" b="0" i="1" smtClean="0">
                        <a:solidFill>
                          <a:srgbClr val="00B050"/>
                        </a:solidFill>
                        <a:latin typeface="Times New Roman" charset="0"/>
                        <a:ea typeface="Times New Roman" charset="0"/>
                        <a:cs typeface="Times New Roman" charset="0"/>
                      </a:rPr>
                      <m:t>𝑥</m:t>
                    </m:r>
                    <m:r>
                      <a:rPr lang="en-US" sz="2600" b="0" i="1" smtClean="0">
                        <a:solidFill>
                          <a:srgbClr val="00B050"/>
                        </a:solidFill>
                        <a:latin typeface="Times New Roman" charset="0"/>
                        <a:ea typeface="Times New Roman" charset="0"/>
                        <a:cs typeface="Times New Roman" charset="0"/>
                      </a:rPr>
                      <m:t> :2=</m:t>
                    </m:r>
                    <m:r>
                      <a:rPr lang="en-US" sz="2600" b="0" i="1" smtClean="0">
                        <a:solidFill>
                          <a:srgbClr val="00B050"/>
                        </a:solidFill>
                        <a:latin typeface="Times New Roman" charset="0"/>
                        <a:ea typeface="Times New Roman" charset="0"/>
                        <a:cs typeface="Times New Roman" charset="0"/>
                      </a:rPr>
                      <m:t>𝑦</m:t>
                    </m:r>
                    <m:r>
                      <a:rPr lang="en-US" sz="2600" b="0" i="1" smtClean="0">
                        <a:solidFill>
                          <a:srgbClr val="00B050"/>
                        </a:solidFill>
                        <a:latin typeface="Times New Roman" charset="0"/>
                        <a:ea typeface="Times New Roman" charset="0"/>
                        <a:cs typeface="Times New Roman" charset="0"/>
                      </a:rPr>
                      <m:t> :</m:t>
                    </m:r>
                    <m:d>
                      <m:dPr>
                        <m:ctrlPr>
                          <a:rPr lang="en-US" sz="2600" b="0" i="1" smtClean="0">
                            <a:solidFill>
                              <a:srgbClr val="00B050"/>
                            </a:solidFill>
                            <a:latin typeface="Times New Roman" charset="0"/>
                            <a:ea typeface="Times New Roman" charset="0"/>
                            <a:cs typeface="Times New Roman" charset="0"/>
                          </a:rPr>
                        </m:ctrlPr>
                      </m:dPr>
                      <m:e>
                        <m:r>
                          <a:rPr lang="en-US" sz="2600" b="0" i="1" smtClean="0">
                            <a:solidFill>
                              <a:srgbClr val="00B050"/>
                            </a:solidFill>
                            <a:latin typeface="Times New Roman" charset="0"/>
                            <a:ea typeface="Times New Roman" charset="0"/>
                            <a:cs typeface="Times New Roman" charset="0"/>
                          </a:rPr>
                          <m:t>−5</m:t>
                        </m:r>
                      </m:e>
                    </m:d>
                    <m:r>
                      <a:rPr lang="en-US" sz="2600" b="0" i="1" smtClean="0">
                        <a:solidFill>
                          <a:srgbClr val="00B050"/>
                        </a:solidFill>
                        <a:latin typeface="Times New Roman" charset="0"/>
                        <a:ea typeface="Times New Roman" charset="0"/>
                        <a:cs typeface="Times New Roman" charset="0"/>
                      </a:rPr>
                      <m:t> </m:t>
                    </m:r>
                    <m:r>
                      <a:rPr lang="en-US" sz="2600" b="0" i="1" smtClean="0">
                        <a:solidFill>
                          <a:srgbClr val="00B050"/>
                        </a:solidFill>
                        <a:latin typeface="Times New Roman" charset="0"/>
                        <a:ea typeface="Times New Roman" charset="0"/>
                        <a:cs typeface="Times New Roman" charset="0"/>
                      </a:rPr>
                      <m:t>𝑣</m:t>
                    </m:r>
                    <m:r>
                      <a:rPr lang="en-US" sz="2600" b="0" i="1" smtClean="0">
                        <a:solidFill>
                          <a:srgbClr val="00B050"/>
                        </a:solidFill>
                        <a:latin typeface="Times New Roman" charset="0"/>
                        <a:ea typeface="Times New Roman" charset="0"/>
                        <a:cs typeface="Times New Roman" charset="0"/>
                      </a:rPr>
                      <m:t>à </m:t>
                    </m:r>
                    <m:r>
                      <a:rPr lang="en-US" sz="2600" b="0" i="1" smtClean="0">
                        <a:solidFill>
                          <a:srgbClr val="00B050"/>
                        </a:solidFill>
                        <a:latin typeface="Times New Roman" charset="0"/>
                        <a:ea typeface="Times New Roman" charset="0"/>
                        <a:cs typeface="Times New Roman" charset="0"/>
                      </a:rPr>
                      <m:t>𝑥</m:t>
                    </m:r>
                    <m:r>
                      <a:rPr lang="en-US" sz="2600" b="0" i="1" smtClean="0">
                        <a:solidFill>
                          <a:srgbClr val="00B050"/>
                        </a:solidFill>
                        <a:latin typeface="Times New Roman" charset="0"/>
                        <a:ea typeface="Times New Roman" charset="0"/>
                        <a:cs typeface="Times New Roman" charset="0"/>
                      </a:rPr>
                      <m:t>−</m:t>
                    </m:r>
                    <m:r>
                      <a:rPr lang="en-US" sz="2600" b="0" i="1" smtClean="0">
                        <a:solidFill>
                          <a:srgbClr val="00B050"/>
                        </a:solidFill>
                        <a:latin typeface="Times New Roman" charset="0"/>
                        <a:ea typeface="Times New Roman" charset="0"/>
                        <a:cs typeface="Times New Roman" charset="0"/>
                      </a:rPr>
                      <m:t>𝑦</m:t>
                    </m:r>
                    <m:r>
                      <a:rPr lang="en-US" sz="2600" b="0" i="1" smtClean="0">
                        <a:solidFill>
                          <a:srgbClr val="00B050"/>
                        </a:solidFill>
                        <a:latin typeface="Times New Roman" charset="0"/>
                        <a:ea typeface="Times New Roman" charset="0"/>
                        <a:cs typeface="Times New Roman" charset="0"/>
                      </a:rPr>
                      <m:t>=−7</m:t>
                    </m:r>
                  </m:oMath>
                </a14:m>
                <a:endParaRPr lang="vi-VN" sz="2600" dirty="0">
                  <a:solidFill>
                    <a:srgbClr val="00B050"/>
                  </a:solidFill>
                  <a:latin typeface="Times New Roman" charset="0"/>
                  <a:ea typeface="Times New Roman" charset="0"/>
                  <a:cs typeface="Times New Roman"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232832" y="658433"/>
                <a:ext cx="9091695" cy="492443"/>
              </a:xfrm>
              <a:prstGeom prst="rect">
                <a:avLst/>
              </a:prstGeom>
              <a:blipFill rotWithShape="0">
                <a:blip r:embed="rId3"/>
                <a:stretch>
                  <a:fillRect l="-1206" t="-11111" b="-3086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Rectangle 4"/>
              <p:cNvSpPr/>
              <p:nvPr/>
            </p:nvSpPr>
            <p:spPr>
              <a:xfrm>
                <a:off x="1157762" y="1499062"/>
                <a:ext cx="3439852" cy="492443"/>
              </a:xfrm>
              <a:prstGeom prst="rect">
                <a:avLst/>
              </a:prstGeom>
            </p:spPr>
            <p:txBody>
              <a:bodyPr wrap="none">
                <a:spAutoFit/>
              </a:bodyPr>
              <a:lstStyle/>
              <a:p>
                <a:r>
                  <a:rPr lang="en-US" sz="2600" dirty="0" smtClean="0">
                    <a:latin typeface="Times New Roman" charset="0"/>
                    <a:ea typeface="Times New Roman" charset="0"/>
                    <a:cs typeface="Times New Roman" charset="0"/>
                  </a:rPr>
                  <a:t>Ta có :</a:t>
                </a:r>
                <a14:m>
                  <m:oMath xmlns:m="http://schemas.openxmlformats.org/officeDocument/2006/math">
                    <m:r>
                      <a:rPr lang="en-US" sz="2600" b="0" i="0" smtClean="0">
                        <a:latin typeface="Times New Roman" charset="0"/>
                        <a:ea typeface="Times New Roman" charset="0"/>
                        <a:cs typeface="Times New Roman" charset="0"/>
                      </a:rPr>
                      <m:t> </m:t>
                    </m:r>
                    <m:r>
                      <a:rPr lang="en-US" sz="2600" i="1">
                        <a:latin typeface="Times New Roman" charset="0"/>
                        <a:ea typeface="Times New Roman" charset="0"/>
                        <a:cs typeface="Times New Roman" charset="0"/>
                      </a:rPr>
                      <m:t>𝑥</m:t>
                    </m:r>
                    <m:r>
                      <a:rPr lang="en-US" sz="2600" i="1">
                        <a:latin typeface="Times New Roman" charset="0"/>
                        <a:ea typeface="Times New Roman" charset="0"/>
                        <a:cs typeface="Times New Roman" charset="0"/>
                      </a:rPr>
                      <m:t> :2=</m:t>
                    </m:r>
                    <m:r>
                      <a:rPr lang="en-US" sz="2600" i="1">
                        <a:latin typeface="Times New Roman" charset="0"/>
                        <a:ea typeface="Times New Roman" charset="0"/>
                        <a:cs typeface="Times New Roman" charset="0"/>
                      </a:rPr>
                      <m:t>𝑦</m:t>
                    </m:r>
                    <m:r>
                      <a:rPr lang="en-US" sz="2600" i="1">
                        <a:latin typeface="Times New Roman" charset="0"/>
                        <a:ea typeface="Times New Roman" charset="0"/>
                        <a:cs typeface="Times New Roman" charset="0"/>
                      </a:rPr>
                      <m:t> :</m:t>
                    </m:r>
                    <m:d>
                      <m:dPr>
                        <m:ctrlPr>
                          <a:rPr lang="en-US" sz="2600" i="1">
                            <a:latin typeface="Times New Roman" charset="0"/>
                            <a:ea typeface="Times New Roman" charset="0"/>
                            <a:cs typeface="Times New Roman" charset="0"/>
                          </a:rPr>
                        </m:ctrlPr>
                      </m:dPr>
                      <m:e>
                        <m:r>
                          <a:rPr lang="en-US" sz="2600" i="1">
                            <a:latin typeface="Times New Roman" charset="0"/>
                            <a:ea typeface="Times New Roman" charset="0"/>
                            <a:cs typeface="Times New Roman" charset="0"/>
                          </a:rPr>
                          <m:t>−5</m:t>
                        </m:r>
                      </m:e>
                    </m:d>
                  </m:oMath>
                </a14:m>
                <a:endParaRPr lang="vi-VN" sz="2600" dirty="0">
                  <a:latin typeface="Times New Roman" charset="0"/>
                  <a:ea typeface="Times New Roman" charset="0"/>
                  <a:cs typeface="Times New Roman" charset="0"/>
                </a:endParaRPr>
              </a:p>
            </p:txBody>
          </p:sp>
        </mc:Choice>
        <mc:Fallback>
          <p:sp>
            <p:nvSpPr>
              <p:cNvPr id="5" name="Rectangle 4"/>
              <p:cNvSpPr>
                <a:spLocks noRot="1" noChangeAspect="1" noMove="1" noResize="1" noEditPoints="1" noAdjustHandles="1" noChangeArrowheads="1" noChangeShapeType="1" noTextEdit="1"/>
              </p:cNvSpPr>
              <p:nvPr/>
            </p:nvSpPr>
            <p:spPr>
              <a:xfrm>
                <a:off x="1157762" y="1499062"/>
                <a:ext cx="3439852" cy="492443"/>
              </a:xfrm>
              <a:prstGeom prst="rect">
                <a:avLst/>
              </a:prstGeom>
              <a:blipFill rotWithShape="0">
                <a:blip r:embed="rId4"/>
                <a:stretch>
                  <a:fillRect l="-3191" t="-11111" b="-2963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Rectangle 5"/>
              <p:cNvSpPr/>
              <p:nvPr/>
            </p:nvSpPr>
            <p:spPr>
              <a:xfrm>
                <a:off x="1870810" y="2063192"/>
                <a:ext cx="2013756" cy="777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600" i="1">
                          <a:latin typeface="Times New Roman" charset="0"/>
                          <a:ea typeface="Times New Roman" charset="0"/>
                          <a:cs typeface="Times New Roman" charset="0"/>
                        </a:rPr>
                        <m:t>h𝑎𝑦</m:t>
                      </m:r>
                      <m:r>
                        <a:rPr lang="en-US" sz="2600" i="1">
                          <a:latin typeface="Times New Roman" charset="0"/>
                          <a:ea typeface="Times New Roman" charset="0"/>
                          <a:cs typeface="Times New Roman" charset="0"/>
                        </a:rPr>
                        <m:t> </m:t>
                      </m:r>
                      <m:f>
                        <m:fPr>
                          <m:ctrlPr>
                            <a:rPr lang="en-US" sz="2600" i="1">
                              <a:latin typeface="Times New Roman" charset="0"/>
                              <a:ea typeface="Times New Roman" charset="0"/>
                              <a:cs typeface="Times New Roman" charset="0"/>
                            </a:rPr>
                          </m:ctrlPr>
                        </m:fPr>
                        <m:num>
                          <m:r>
                            <a:rPr lang="en-US" sz="2600" i="1">
                              <a:latin typeface="Times New Roman" charset="0"/>
                              <a:ea typeface="Times New Roman" charset="0"/>
                              <a:cs typeface="Times New Roman" charset="0"/>
                            </a:rPr>
                            <m:t>𝑥</m:t>
                          </m:r>
                        </m:num>
                        <m:den>
                          <m:r>
                            <a:rPr lang="en-US" sz="2600" i="1">
                              <a:latin typeface="Times New Roman" charset="0"/>
                              <a:ea typeface="Times New Roman" charset="0"/>
                              <a:cs typeface="Times New Roman" charset="0"/>
                            </a:rPr>
                            <m:t>2</m:t>
                          </m:r>
                        </m:den>
                      </m:f>
                      <m:r>
                        <a:rPr lang="en-US" sz="2600" i="1">
                          <a:latin typeface="Times New Roman" charset="0"/>
                          <a:ea typeface="Times New Roman" charset="0"/>
                          <a:cs typeface="Times New Roman" charset="0"/>
                        </a:rPr>
                        <m:t>=</m:t>
                      </m:r>
                      <m:f>
                        <m:fPr>
                          <m:ctrlPr>
                            <a:rPr lang="en-US" sz="2600" i="1">
                              <a:latin typeface="Times New Roman" charset="0"/>
                              <a:ea typeface="Times New Roman" charset="0"/>
                              <a:cs typeface="Times New Roman" charset="0"/>
                            </a:rPr>
                          </m:ctrlPr>
                        </m:fPr>
                        <m:num>
                          <m:r>
                            <a:rPr lang="en-US" sz="2600" i="1">
                              <a:latin typeface="Times New Roman" charset="0"/>
                              <a:ea typeface="Times New Roman" charset="0"/>
                              <a:cs typeface="Times New Roman" charset="0"/>
                            </a:rPr>
                            <m:t>𝑦</m:t>
                          </m:r>
                        </m:num>
                        <m:den>
                          <m:r>
                            <a:rPr lang="en-US" sz="2600" i="1">
                              <a:latin typeface="Times New Roman" charset="0"/>
                              <a:ea typeface="Times New Roman" charset="0"/>
                              <a:cs typeface="Times New Roman" charset="0"/>
                            </a:rPr>
                            <m:t>−5</m:t>
                          </m:r>
                        </m:den>
                      </m:f>
                    </m:oMath>
                  </m:oMathPara>
                </a14:m>
                <a:endParaRPr lang="vi-VN" sz="2600" dirty="0">
                  <a:latin typeface="Times New Roman" charset="0"/>
                  <a:ea typeface="Times New Roman" charset="0"/>
                  <a:cs typeface="Times New Roman" charset="0"/>
                </a:endParaRPr>
              </a:p>
            </p:txBody>
          </p:sp>
        </mc:Choice>
        <mc:Fallback>
          <p:sp>
            <p:nvSpPr>
              <p:cNvPr id="6" name="Rectangle 5"/>
              <p:cNvSpPr>
                <a:spLocks noRot="1" noChangeAspect="1" noMove="1" noResize="1" noEditPoints="1" noAdjustHandles="1" noChangeArrowheads="1" noChangeShapeType="1" noTextEdit="1"/>
              </p:cNvSpPr>
              <p:nvPr/>
            </p:nvSpPr>
            <p:spPr>
              <a:xfrm>
                <a:off x="1870810" y="2063192"/>
                <a:ext cx="2013756" cy="777713"/>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3874019" y="2168128"/>
                <a:ext cx="2329227" cy="492443"/>
              </a:xfrm>
              <a:prstGeom prst="rect">
                <a:avLst/>
              </a:prstGeom>
            </p:spPr>
            <p:txBody>
              <a:bodyPr wrap="none">
                <a:spAutoFit/>
              </a:bodyPr>
              <a:lstStyle/>
              <a:p>
                <a14:m>
                  <m:oMath xmlns:m="http://schemas.openxmlformats.org/officeDocument/2006/math">
                    <m:r>
                      <a:rPr lang="en-US" sz="2600" i="1">
                        <a:latin typeface="Times New Roman" charset="0"/>
                        <a:ea typeface="Times New Roman" charset="0"/>
                        <a:cs typeface="Times New Roman" charset="0"/>
                      </a:rPr>
                      <m:t>𝑣</m:t>
                    </m:r>
                    <m:r>
                      <a:rPr lang="en-US" sz="2600" i="1">
                        <a:latin typeface="Times New Roman" charset="0"/>
                        <a:ea typeface="Times New Roman" charset="0"/>
                        <a:cs typeface="Times New Roman" charset="0"/>
                      </a:rPr>
                      <m:t>à </m:t>
                    </m:r>
                    <m:r>
                      <a:rPr lang="en-US" sz="2600" i="1">
                        <a:latin typeface="Times New Roman" charset="0"/>
                        <a:ea typeface="Times New Roman" charset="0"/>
                        <a:cs typeface="Times New Roman" charset="0"/>
                      </a:rPr>
                      <m:t>𝑥</m:t>
                    </m:r>
                    <m:r>
                      <a:rPr lang="en-US" sz="2600" i="1">
                        <a:latin typeface="Times New Roman" charset="0"/>
                        <a:ea typeface="Times New Roman" charset="0"/>
                        <a:cs typeface="Times New Roman" charset="0"/>
                      </a:rPr>
                      <m:t>−</m:t>
                    </m:r>
                    <m:r>
                      <a:rPr lang="en-US" sz="2600" i="1">
                        <a:latin typeface="Times New Roman" charset="0"/>
                        <a:ea typeface="Times New Roman" charset="0"/>
                        <a:cs typeface="Times New Roman" charset="0"/>
                      </a:rPr>
                      <m:t>𝑦</m:t>
                    </m:r>
                    <m:r>
                      <a:rPr lang="en-US" sz="2600" i="1">
                        <a:latin typeface="Times New Roman" charset="0"/>
                        <a:ea typeface="Times New Roman" charset="0"/>
                        <a:cs typeface="Times New Roman" charset="0"/>
                      </a:rPr>
                      <m:t>=−7</m:t>
                    </m:r>
                  </m:oMath>
                </a14:m>
                <a:r>
                  <a:rPr lang="en-US" sz="2600" dirty="0">
                    <a:latin typeface="Times New Roman" charset="0"/>
                    <a:ea typeface="Times New Roman" charset="0"/>
                    <a:cs typeface="Times New Roman" charset="0"/>
                  </a:rPr>
                  <a:t> </a:t>
                </a:r>
              </a:p>
            </p:txBody>
          </p:sp>
        </mc:Choice>
        <mc:Fallback>
          <p:sp>
            <p:nvSpPr>
              <p:cNvPr id="7" name="Rectangle 6"/>
              <p:cNvSpPr>
                <a:spLocks noRot="1" noChangeAspect="1" noMove="1" noResize="1" noEditPoints="1" noAdjustHandles="1" noChangeArrowheads="1" noChangeShapeType="1" noTextEdit="1"/>
              </p:cNvSpPr>
              <p:nvPr/>
            </p:nvSpPr>
            <p:spPr>
              <a:xfrm>
                <a:off x="3874019" y="2168128"/>
                <a:ext cx="2329227" cy="492443"/>
              </a:xfrm>
              <a:prstGeom prst="rect">
                <a:avLst/>
              </a:prstGeom>
              <a:blipFill rotWithShape="0">
                <a:blip r:embed="rId6"/>
                <a:stretch>
                  <a:fillRect/>
                </a:stretch>
              </a:blipFill>
            </p:spPr>
            <p:txBody>
              <a:bodyPr/>
              <a:lstStyle/>
              <a:p>
                <a:r>
                  <a:rPr lang="en-US">
                    <a:noFill/>
                  </a:rPr>
                  <a:t> </a:t>
                </a:r>
              </a:p>
            </p:txBody>
          </p:sp>
        </mc:Fallback>
      </mc:AlternateContent>
      <p:sp>
        <p:nvSpPr>
          <p:cNvPr id="11" name="Rectangle 10"/>
          <p:cNvSpPr/>
          <p:nvPr/>
        </p:nvSpPr>
        <p:spPr>
          <a:xfrm>
            <a:off x="1907704" y="2933260"/>
            <a:ext cx="5957080" cy="492443"/>
          </a:xfrm>
          <a:prstGeom prst="rect">
            <a:avLst/>
          </a:prstGeom>
        </p:spPr>
        <p:txBody>
          <a:bodyPr wrap="none">
            <a:spAutoFit/>
          </a:bodyPr>
          <a:lstStyle/>
          <a:p>
            <a:r>
              <a:rPr lang="en-US" sz="2600" dirty="0" smtClean="0">
                <a:latin typeface="Times New Roman" charset="0"/>
                <a:ea typeface="Times New Roman" charset="0"/>
                <a:cs typeface="Times New Roman" charset="0"/>
              </a:rPr>
              <a:t>Theo tính </a:t>
            </a:r>
            <a:r>
              <a:rPr lang="en-US" sz="2600" dirty="0">
                <a:latin typeface="Times New Roman" charset="0"/>
                <a:ea typeface="Times New Roman" charset="0"/>
                <a:cs typeface="Times New Roman" charset="0"/>
              </a:rPr>
              <a:t>chất dãy tỉ số </a:t>
            </a:r>
            <a:r>
              <a:rPr lang="en-US" sz="2600" dirty="0" smtClean="0">
                <a:latin typeface="Times New Roman" charset="0"/>
                <a:ea typeface="Times New Roman" charset="0"/>
                <a:cs typeface="Times New Roman" charset="0"/>
              </a:rPr>
              <a:t>bằng nhau </a:t>
            </a:r>
            <a:r>
              <a:rPr lang="en-US" sz="2600" dirty="0">
                <a:latin typeface="Times New Roman" charset="0"/>
                <a:ea typeface="Times New Roman" charset="0"/>
                <a:cs typeface="Times New Roman" charset="0"/>
              </a:rPr>
              <a:t>ta được:</a:t>
            </a:r>
          </a:p>
        </p:txBody>
      </p:sp>
      <mc:AlternateContent xmlns:mc="http://schemas.openxmlformats.org/markup-compatibility/2006">
        <mc:Choice xmlns:a14="http://schemas.microsoft.com/office/drawing/2010/main" Requires="a14">
          <p:sp>
            <p:nvSpPr>
              <p:cNvPr id="12" name="Rectangle 11"/>
              <p:cNvSpPr/>
              <p:nvPr/>
            </p:nvSpPr>
            <p:spPr>
              <a:xfrm>
                <a:off x="2339752" y="3437316"/>
                <a:ext cx="1663532" cy="777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600" i="1" smtClean="0">
                              <a:latin typeface="Times New Roman" charset="0"/>
                              <a:ea typeface="Times New Roman" charset="0"/>
                              <a:cs typeface="Times New Roman" charset="0"/>
                            </a:rPr>
                          </m:ctrlPr>
                        </m:fPr>
                        <m:num>
                          <m:r>
                            <a:rPr lang="vi-VN" sz="2600" i="1">
                              <a:latin typeface="Times New Roman" charset="0"/>
                              <a:ea typeface="Times New Roman" charset="0"/>
                              <a:cs typeface="Times New Roman" charset="0"/>
                            </a:rPr>
                            <m:t>𝑥</m:t>
                          </m:r>
                        </m:num>
                        <m:den>
                          <m:r>
                            <a:rPr lang="vi-VN" sz="2600" i="1">
                              <a:latin typeface="Times New Roman" charset="0"/>
                              <a:ea typeface="Times New Roman" charset="0"/>
                              <a:cs typeface="Times New Roman" charset="0"/>
                            </a:rPr>
                            <m:t>2</m:t>
                          </m:r>
                        </m:den>
                      </m:f>
                      <m:r>
                        <a:rPr lang="en-US" sz="2600" i="1">
                          <a:latin typeface="Times New Roman" charset="0"/>
                          <a:ea typeface="Times New Roman" charset="0"/>
                          <a:cs typeface="Times New Roman" charset="0"/>
                        </a:rPr>
                        <m:t>=</m:t>
                      </m:r>
                      <m:f>
                        <m:fPr>
                          <m:ctrlPr>
                            <a:rPr lang="en-US" sz="2600" i="1">
                              <a:latin typeface="Times New Roman" charset="0"/>
                              <a:ea typeface="Times New Roman" charset="0"/>
                              <a:cs typeface="Times New Roman" charset="0"/>
                            </a:rPr>
                          </m:ctrlPr>
                        </m:fPr>
                        <m:num>
                          <m:r>
                            <a:rPr lang="en-US" sz="2600" i="1">
                              <a:latin typeface="Times New Roman" charset="0"/>
                              <a:ea typeface="Times New Roman" charset="0"/>
                              <a:cs typeface="Times New Roman" charset="0"/>
                            </a:rPr>
                            <m:t>𝑦</m:t>
                          </m:r>
                        </m:num>
                        <m:den>
                          <m:r>
                            <a:rPr lang="en-US" sz="2600" i="1">
                              <a:latin typeface="Times New Roman" charset="0"/>
                              <a:ea typeface="Times New Roman" charset="0"/>
                              <a:cs typeface="Times New Roman" charset="0"/>
                            </a:rPr>
                            <m:t>−5</m:t>
                          </m:r>
                        </m:den>
                      </m:f>
                      <m:r>
                        <a:rPr lang="en-US" sz="2600" b="0" i="1" smtClean="0">
                          <a:latin typeface="Times New Roman" charset="0"/>
                          <a:ea typeface="Times New Roman" charset="0"/>
                          <a:cs typeface="Times New Roman" charset="0"/>
                        </a:rPr>
                        <m:t>=</m:t>
                      </m:r>
                    </m:oMath>
                  </m:oMathPara>
                </a14:m>
                <a:endParaRPr lang="vi-VN" sz="2600" dirty="0">
                  <a:latin typeface="Times New Roman" charset="0"/>
                  <a:ea typeface="Times New Roman" charset="0"/>
                  <a:cs typeface="Times New Roman"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2339752" y="3437316"/>
                <a:ext cx="1663532" cy="777713"/>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3760900" y="3457370"/>
                <a:ext cx="2129494" cy="8486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600" i="1" smtClean="0">
                              <a:latin typeface="Times New Roman" charset="0"/>
                              <a:ea typeface="Times New Roman" charset="0"/>
                              <a:cs typeface="Times New Roman" charset="0"/>
                            </a:rPr>
                          </m:ctrlPr>
                        </m:fPr>
                        <m:num>
                          <m:r>
                            <a:rPr lang="en-US" sz="2600" b="0" i="1" smtClean="0">
                              <a:latin typeface="Times New Roman" charset="0"/>
                              <a:ea typeface="Times New Roman" charset="0"/>
                              <a:cs typeface="Times New Roman" charset="0"/>
                            </a:rPr>
                            <m:t>  </m:t>
                          </m:r>
                          <m:r>
                            <a:rPr lang="en-US" sz="2600" i="1">
                              <a:latin typeface="Times New Roman" charset="0"/>
                              <a:ea typeface="Times New Roman" charset="0"/>
                              <a:cs typeface="Times New Roman" charset="0"/>
                            </a:rPr>
                            <m:t>𝑥</m:t>
                          </m:r>
                          <m:r>
                            <a:rPr lang="en-US" sz="2600" i="1">
                              <a:latin typeface="Times New Roman" charset="0"/>
                              <a:ea typeface="Times New Roman" charset="0"/>
                              <a:cs typeface="Times New Roman" charset="0"/>
                            </a:rPr>
                            <m:t>−</m:t>
                          </m:r>
                          <m:r>
                            <a:rPr lang="en-US" sz="2600" i="1">
                              <a:latin typeface="Times New Roman" charset="0"/>
                              <a:ea typeface="Times New Roman" charset="0"/>
                              <a:cs typeface="Times New Roman" charset="0"/>
                            </a:rPr>
                            <m:t>𝑦</m:t>
                          </m:r>
                          <m:r>
                            <a:rPr lang="en-US" sz="2600" b="0" i="1" smtClean="0">
                              <a:latin typeface="Times New Roman" charset="0"/>
                              <a:ea typeface="Times New Roman" charset="0"/>
                              <a:cs typeface="Times New Roman" charset="0"/>
                            </a:rPr>
                            <m:t>    </m:t>
                          </m:r>
                        </m:num>
                        <m:den>
                          <m:r>
                            <a:rPr lang="en-US" sz="2600" i="1">
                              <a:solidFill>
                                <a:srgbClr val="FF0000"/>
                              </a:solidFill>
                              <a:latin typeface="Cambria Math" charset="0"/>
                              <a:ea typeface="Times New Roman" charset="0"/>
                              <a:cs typeface="Times New Roman" charset="0"/>
                            </a:rPr>
                            <m:t>2−(−5)</m:t>
                          </m:r>
                          <m:r>
                            <m:rPr>
                              <m:nor/>
                            </m:rPr>
                            <a:rPr lang="vi-VN" sz="2600" dirty="0">
                              <a:solidFill>
                                <a:srgbClr val="FF0000"/>
                              </a:solidFill>
                              <a:latin typeface="Times New Roman" charset="0"/>
                              <a:ea typeface="Times New Roman" charset="0"/>
                              <a:cs typeface="Times New Roman" charset="0"/>
                            </a:rPr>
                            <m:t> </m:t>
                          </m:r>
                        </m:den>
                      </m:f>
                      <m:r>
                        <a:rPr lang="en-US" sz="2600" b="0" i="1" smtClean="0">
                          <a:latin typeface="Times New Roman" charset="0"/>
                          <a:ea typeface="Times New Roman" charset="0"/>
                          <a:cs typeface="Times New Roman" charset="0"/>
                        </a:rPr>
                        <m:t>  =</m:t>
                      </m:r>
                    </m:oMath>
                  </m:oMathPara>
                </a14:m>
                <a:endParaRPr lang="vi-VN" sz="2600" dirty="0">
                  <a:latin typeface="Times New Roman" charset="0"/>
                  <a:ea typeface="Times New Roman" charset="0"/>
                  <a:cs typeface="Times New Roman" charset="0"/>
                </a:endParaRPr>
              </a:p>
            </p:txBody>
          </p:sp>
        </mc:Choice>
        <mc:Fallback>
          <p:sp>
            <p:nvSpPr>
              <p:cNvPr id="13" name="Rectangle 12"/>
              <p:cNvSpPr>
                <a:spLocks noRot="1" noChangeAspect="1" noMove="1" noResize="1" noEditPoints="1" noAdjustHandles="1" noChangeArrowheads="1" noChangeShapeType="1" noTextEdit="1"/>
              </p:cNvSpPr>
              <p:nvPr/>
            </p:nvSpPr>
            <p:spPr>
              <a:xfrm>
                <a:off x="3760900" y="3457370"/>
                <a:ext cx="2129494" cy="848694"/>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5707130" y="3399528"/>
                <a:ext cx="1567289" cy="8400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600" i="1" smtClean="0">
                              <a:latin typeface="Times New Roman" charset="0"/>
                              <a:ea typeface="Times New Roman" charset="0"/>
                              <a:cs typeface="Times New Roman" charset="0"/>
                            </a:rPr>
                          </m:ctrlPr>
                        </m:fPr>
                        <m:num>
                          <m:r>
                            <a:rPr lang="en-US" sz="2600" i="1">
                              <a:latin typeface="Times New Roman" charset="0"/>
                              <a:ea typeface="Times New Roman" charset="0"/>
                              <a:cs typeface="Times New Roman" charset="0"/>
                            </a:rPr>
                            <m:t>−7</m:t>
                          </m:r>
                        </m:num>
                        <m:den>
                          <m:r>
                            <a:rPr lang="en-US" sz="2600" i="1">
                              <a:latin typeface="Times New Roman" charset="0"/>
                              <a:ea typeface="Times New Roman" charset="0"/>
                              <a:cs typeface="Times New Roman" charset="0"/>
                            </a:rPr>
                            <m:t>7</m:t>
                          </m:r>
                        </m:den>
                      </m:f>
                      <m:r>
                        <a:rPr lang="en-US" sz="2600" b="0" i="1" smtClean="0">
                          <a:latin typeface="Times New Roman" charset="0"/>
                          <a:ea typeface="Times New Roman" charset="0"/>
                          <a:cs typeface="Times New Roman" charset="0"/>
                        </a:rPr>
                        <m:t>=</m:t>
                      </m:r>
                      <m:r>
                        <a:rPr lang="vi-VN" sz="2600" b="0" i="1" smtClean="0">
                          <a:latin typeface="Cambria Math" charset="0"/>
                          <a:ea typeface="Times New Roman" charset="0"/>
                          <a:cs typeface="Times New Roman" charset="0"/>
                        </a:rPr>
                        <m:t>−1</m:t>
                      </m:r>
                    </m:oMath>
                  </m:oMathPara>
                </a14:m>
                <a:endParaRPr lang="vi-VN" sz="2600" dirty="0">
                  <a:latin typeface="Times New Roman" charset="0"/>
                  <a:ea typeface="Times New Roman" charset="0"/>
                  <a:cs typeface="Times New Roman"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5707130" y="3399528"/>
                <a:ext cx="1567289" cy="840038"/>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Rectangle 16"/>
              <p:cNvSpPr/>
              <p:nvPr/>
            </p:nvSpPr>
            <p:spPr>
              <a:xfrm>
                <a:off x="1359677" y="4371086"/>
                <a:ext cx="2359107" cy="7750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vi-VN" sz="2600" i="1" smtClean="0">
                          <a:latin typeface="Times New Roman" charset="0"/>
                          <a:ea typeface="Times New Roman" charset="0"/>
                          <a:cs typeface="Times New Roman" charset="0"/>
                        </a:rPr>
                        <m:t>Suy</m:t>
                      </m:r>
                      <m:r>
                        <a:rPr lang="vi-VN" sz="2600" i="1" smtClean="0">
                          <a:latin typeface="Times New Roman" charset="0"/>
                          <a:ea typeface="Times New Roman" charset="0"/>
                          <a:cs typeface="Times New Roman" charset="0"/>
                        </a:rPr>
                        <m:t> </m:t>
                      </m:r>
                      <m:r>
                        <m:rPr>
                          <m:sty m:val="p"/>
                        </m:rPr>
                        <a:rPr lang="vi-VN" sz="2600" i="1" smtClean="0">
                          <a:latin typeface="Times New Roman" charset="0"/>
                          <a:ea typeface="Times New Roman" charset="0"/>
                          <a:cs typeface="Times New Roman" charset="0"/>
                        </a:rPr>
                        <m:t>ra</m:t>
                      </m:r>
                      <m:r>
                        <a:rPr lang="vi-VN" sz="2600" b="0" i="1" smtClean="0">
                          <a:latin typeface="Cambria Math" charset="0"/>
                          <a:ea typeface="Times New Roman" charset="0"/>
                          <a:cs typeface="Times New Roman" charset="0"/>
                        </a:rPr>
                        <m:t> </m:t>
                      </m:r>
                      <m:f>
                        <m:fPr>
                          <m:ctrlPr>
                            <a:rPr lang="vi-VN" sz="2600" i="1" smtClean="0">
                              <a:latin typeface="Times New Roman" charset="0"/>
                              <a:ea typeface="Times New Roman" charset="0"/>
                              <a:cs typeface="Times New Roman" charset="0"/>
                            </a:rPr>
                          </m:ctrlPr>
                        </m:fPr>
                        <m:num>
                          <m:r>
                            <a:rPr lang="vi-VN" sz="2600" i="1">
                              <a:latin typeface="Times New Roman" charset="0"/>
                              <a:ea typeface="Times New Roman" charset="0"/>
                              <a:cs typeface="Times New Roman" charset="0"/>
                            </a:rPr>
                            <m:t>𝑥</m:t>
                          </m:r>
                        </m:num>
                        <m:den>
                          <m:r>
                            <a:rPr lang="vi-VN" sz="2600" i="1">
                              <a:latin typeface="Times New Roman" charset="0"/>
                              <a:ea typeface="Times New Roman" charset="0"/>
                              <a:cs typeface="Times New Roman" charset="0"/>
                            </a:rPr>
                            <m:t>2</m:t>
                          </m:r>
                        </m:den>
                      </m:f>
                      <m:r>
                        <a:rPr lang="en-US" sz="2600" i="1">
                          <a:latin typeface="Times New Roman" charset="0"/>
                          <a:ea typeface="Times New Roman" charset="0"/>
                          <a:cs typeface="Times New Roman" charset="0"/>
                        </a:rPr>
                        <m:t>=</m:t>
                      </m:r>
                      <m:r>
                        <a:rPr lang="en-US" sz="2600" b="0" i="1" smtClean="0">
                          <a:latin typeface="Times New Roman" charset="0"/>
                          <a:ea typeface="Times New Roman" charset="0"/>
                          <a:cs typeface="Times New Roman" charset="0"/>
                        </a:rPr>
                        <m:t>−1</m:t>
                      </m:r>
                    </m:oMath>
                  </m:oMathPara>
                </a14:m>
                <a:endParaRPr lang="vi-VN" sz="2600" dirty="0">
                  <a:latin typeface="Times New Roman" charset="0"/>
                  <a:ea typeface="Times New Roman" charset="0"/>
                  <a:cs typeface="Times New Roman" charset="0"/>
                </a:endParaRPr>
              </a:p>
            </p:txBody>
          </p:sp>
        </mc:Choice>
        <mc:Fallback>
          <p:sp>
            <p:nvSpPr>
              <p:cNvPr id="17" name="Rectangle 16"/>
              <p:cNvSpPr>
                <a:spLocks noRot="1" noChangeAspect="1" noMove="1" noResize="1" noEditPoints="1" noAdjustHandles="1" noChangeArrowheads="1" noChangeShapeType="1" noTextEdit="1"/>
              </p:cNvSpPr>
              <p:nvPr/>
            </p:nvSpPr>
            <p:spPr>
              <a:xfrm>
                <a:off x="1359677" y="4371086"/>
                <a:ext cx="2359107" cy="775084"/>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2468891" y="4445600"/>
                <a:ext cx="5328592" cy="492443"/>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r>
                        <a:rPr lang="en-US" sz="2600" i="1" smtClean="0">
                          <a:latin typeface="Times New Roman" charset="0"/>
                          <a:ea typeface="Times New Roman" charset="0"/>
                          <a:cs typeface="Times New Roman" charset="0"/>
                          <a:sym typeface="Symbol"/>
                        </a:rPr>
                        <m:t> </m:t>
                      </m:r>
                      <m:r>
                        <a:rPr lang="en-US" sz="2600" i="1" smtClean="0">
                          <a:latin typeface="Times New Roman" charset="0"/>
                          <a:ea typeface="Times New Roman" charset="0"/>
                          <a:cs typeface="Times New Roman" charset="0"/>
                          <a:sym typeface="Symbol"/>
                        </a:rPr>
                        <m:t>𝑥</m:t>
                      </m:r>
                      <m:r>
                        <a:rPr lang="vi-VN" sz="2600" b="0" i="1" smtClean="0">
                          <a:latin typeface="Cambria Math" charset="0"/>
                          <a:ea typeface="Times New Roman" charset="0"/>
                          <a:cs typeface="Times New Roman" charset="0"/>
                          <a:sym typeface="Symbol"/>
                        </a:rPr>
                        <m:t>=</m:t>
                      </m:r>
                      <m:r>
                        <a:rPr lang="en-US" sz="2600" i="1">
                          <a:solidFill>
                            <a:srgbClr val="FF0000"/>
                          </a:solidFill>
                          <a:latin typeface="Cambria Math" charset="0"/>
                          <a:ea typeface="Times New Roman" charset="0"/>
                          <a:cs typeface="Times New Roman" charset="0"/>
                          <a:sym typeface="Symbol"/>
                        </a:rPr>
                        <m:t>−1.2=−2</m:t>
                      </m:r>
                    </m:oMath>
                  </m:oMathPara>
                </a14:m>
                <a:endParaRPr lang="en-US" sz="2600" dirty="0">
                  <a:solidFill>
                    <a:srgbClr val="FF0000"/>
                  </a:solidFill>
                  <a:latin typeface="Times New Roman" charset="0"/>
                  <a:ea typeface="Times New Roman" charset="0"/>
                  <a:cs typeface="Times New Roman" charset="0"/>
                </a:endParaRPr>
              </a:p>
            </p:txBody>
          </p:sp>
        </mc:Choice>
        <mc:Fallback>
          <p:sp>
            <p:nvSpPr>
              <p:cNvPr id="18" name="Rectangle 17"/>
              <p:cNvSpPr>
                <a:spLocks noRot="1" noChangeAspect="1" noMove="1" noResize="1" noEditPoints="1" noAdjustHandles="1" noChangeArrowheads="1" noChangeShapeType="1" noTextEdit="1"/>
              </p:cNvSpPr>
              <p:nvPr/>
            </p:nvSpPr>
            <p:spPr>
              <a:xfrm>
                <a:off x="2468891" y="4445600"/>
                <a:ext cx="5328592" cy="492443"/>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Rectangle 19"/>
              <p:cNvSpPr/>
              <p:nvPr/>
            </p:nvSpPr>
            <p:spPr>
              <a:xfrm>
                <a:off x="2195736" y="5302431"/>
                <a:ext cx="1567289" cy="7775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600" i="1" smtClean="0">
                              <a:latin typeface="Times New Roman" charset="0"/>
                              <a:ea typeface="Times New Roman" charset="0"/>
                              <a:cs typeface="Times New Roman" charset="0"/>
                            </a:rPr>
                          </m:ctrlPr>
                        </m:fPr>
                        <m:num>
                          <m:r>
                            <a:rPr lang="vi-VN" sz="2600" i="1">
                              <a:latin typeface="Times New Roman" charset="0"/>
                              <a:ea typeface="Times New Roman" charset="0"/>
                              <a:cs typeface="Times New Roman" charset="0"/>
                            </a:rPr>
                            <m:t>𝑦</m:t>
                          </m:r>
                        </m:num>
                        <m:den>
                          <m:r>
                            <a:rPr lang="en-US" sz="2600" i="1">
                              <a:latin typeface="Times New Roman" charset="0"/>
                              <a:ea typeface="Times New Roman" charset="0"/>
                              <a:cs typeface="Times New Roman" charset="0"/>
                            </a:rPr>
                            <m:t>−5</m:t>
                          </m:r>
                        </m:den>
                      </m:f>
                      <m:r>
                        <a:rPr lang="en-US" sz="2600" i="1">
                          <a:latin typeface="Times New Roman" charset="0"/>
                          <a:ea typeface="Times New Roman" charset="0"/>
                          <a:cs typeface="Times New Roman" charset="0"/>
                        </a:rPr>
                        <m:t>=</m:t>
                      </m:r>
                      <m:r>
                        <a:rPr lang="en-US" sz="2600" b="0" i="1" smtClean="0">
                          <a:latin typeface="Times New Roman" charset="0"/>
                          <a:ea typeface="Times New Roman" charset="0"/>
                          <a:cs typeface="Times New Roman" charset="0"/>
                        </a:rPr>
                        <m:t>−1</m:t>
                      </m:r>
                    </m:oMath>
                  </m:oMathPara>
                </a14:m>
                <a:endParaRPr lang="vi-VN" sz="2600" dirty="0">
                  <a:latin typeface="Times New Roman" charset="0"/>
                  <a:ea typeface="Times New Roman" charset="0"/>
                  <a:cs typeface="Times New Roman" charset="0"/>
                </a:endParaRPr>
              </a:p>
            </p:txBody>
          </p:sp>
        </mc:Choice>
        <mc:Fallback>
          <p:sp>
            <p:nvSpPr>
              <p:cNvPr id="20" name="Rectangle 19"/>
              <p:cNvSpPr>
                <a:spLocks noRot="1" noChangeAspect="1" noMove="1" noResize="1" noEditPoints="1" noAdjustHandles="1" noChangeArrowheads="1" noChangeShapeType="1" noTextEdit="1"/>
              </p:cNvSpPr>
              <p:nvPr/>
            </p:nvSpPr>
            <p:spPr>
              <a:xfrm>
                <a:off x="2195736" y="5302431"/>
                <a:ext cx="1567289" cy="777521"/>
              </a:xfrm>
              <a:prstGeom prst="rect">
                <a:avLst/>
              </a:prstGeom>
              <a:blipFill rotWithShape="0">
                <a:blip r:embed="rId1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2" name="Rectangle 21"/>
              <p:cNvSpPr/>
              <p:nvPr/>
            </p:nvSpPr>
            <p:spPr>
              <a:xfrm>
                <a:off x="3662230" y="5406470"/>
                <a:ext cx="3179525" cy="892552"/>
              </a:xfrm>
              <a:prstGeom prst="rect">
                <a:avLst/>
              </a:prstGeom>
            </p:spPr>
            <p:txBody>
              <a:bodyPr wrap="none">
                <a:spAutoFit/>
              </a:bodyPr>
              <a:lstStyle/>
              <a:p>
                <a14:m>
                  <m:oMath xmlns:m="http://schemas.openxmlformats.org/officeDocument/2006/math">
                    <m:r>
                      <a:rPr lang="en-US" sz="2600" i="1" smtClean="0">
                        <a:latin typeface="Times New Roman" charset="0"/>
                        <a:ea typeface="Times New Roman" charset="0"/>
                        <a:cs typeface="Times New Roman" charset="0"/>
                        <a:sym typeface="Symbol"/>
                      </a:rPr>
                      <m:t> </m:t>
                    </m:r>
                    <m:r>
                      <a:rPr lang="en-US" sz="2600" i="1" smtClean="0">
                        <a:latin typeface="Times New Roman" charset="0"/>
                        <a:ea typeface="Times New Roman" charset="0"/>
                        <a:cs typeface="Times New Roman" charset="0"/>
                        <a:sym typeface="Symbol"/>
                      </a:rPr>
                      <m:t>𝑦</m:t>
                    </m:r>
                    <m:r>
                      <a:rPr lang="en-US" sz="2600" i="1" smtClean="0">
                        <a:latin typeface="Times New Roman" charset="0"/>
                        <a:ea typeface="Times New Roman" charset="0"/>
                        <a:cs typeface="Times New Roman" charset="0"/>
                        <a:sym typeface="Symbol"/>
                      </a:rPr>
                      <m:t>=</m:t>
                    </m:r>
                    <m:r>
                      <a:rPr lang="en-US" sz="2600" i="1">
                        <a:solidFill>
                          <a:srgbClr val="FF0000"/>
                        </a:solidFill>
                        <a:latin typeface="Cambria Math" charset="0"/>
                        <a:ea typeface="Times New Roman" charset="0"/>
                        <a:cs typeface="Times New Roman" charset="0"/>
                        <a:sym typeface="Symbol"/>
                      </a:rPr>
                      <m:t>−1.(−5)=5</m:t>
                    </m:r>
                  </m:oMath>
                </a14:m>
                <a:r>
                  <a:rPr lang="en-US" sz="2600" dirty="0">
                    <a:solidFill>
                      <a:srgbClr val="FF0000"/>
                    </a:solidFill>
                    <a:latin typeface="Times New Roman" charset="0"/>
                    <a:ea typeface="Times New Roman" charset="0"/>
                    <a:cs typeface="Times New Roman" charset="0"/>
                    <a:sym typeface="Symbol"/>
                  </a:rPr>
                  <a:t> </a:t>
                </a:r>
                <a:endParaRPr lang="en-US" sz="2600" dirty="0">
                  <a:solidFill>
                    <a:srgbClr val="FF0000"/>
                  </a:solidFill>
                  <a:latin typeface="Times New Roman" charset="0"/>
                  <a:ea typeface="Times New Roman" charset="0"/>
                  <a:cs typeface="Times New Roman" charset="0"/>
                  <a:sym typeface="Symbol"/>
                </a:endParaRPr>
              </a:p>
              <a:p>
                <a:r>
                  <a:rPr lang="en-US" sz="2600" dirty="0" smtClean="0">
                    <a:latin typeface="Times New Roman" charset="0"/>
                    <a:ea typeface="Times New Roman" charset="0"/>
                    <a:cs typeface="Times New Roman" charset="0"/>
                  </a:rPr>
                  <a:t> </a:t>
                </a:r>
                <a:endParaRPr lang="vi-VN" sz="2600" dirty="0">
                  <a:latin typeface="Times New Roman" charset="0"/>
                  <a:ea typeface="Times New Roman" charset="0"/>
                  <a:cs typeface="Times New Roman" charset="0"/>
                </a:endParaRPr>
              </a:p>
            </p:txBody>
          </p:sp>
        </mc:Choice>
        <mc:Fallback>
          <p:sp>
            <p:nvSpPr>
              <p:cNvPr id="22" name="Rectangle 21"/>
              <p:cNvSpPr>
                <a:spLocks noRot="1" noChangeAspect="1" noMove="1" noResize="1" noEditPoints="1" noAdjustHandles="1" noChangeArrowheads="1" noChangeShapeType="1" noTextEdit="1"/>
              </p:cNvSpPr>
              <p:nvPr/>
            </p:nvSpPr>
            <p:spPr>
              <a:xfrm>
                <a:off x="3662230" y="5406470"/>
                <a:ext cx="3179525" cy="892552"/>
              </a:xfrm>
              <a:prstGeom prst="rect">
                <a:avLst/>
              </a:prstGeom>
              <a:blipFill rotWithShape="0">
                <a:blip r:embed="rId13"/>
                <a:stretch>
                  <a:fillRect/>
                </a:stretch>
              </a:blipFill>
            </p:spPr>
            <p:txBody>
              <a:bodyPr/>
              <a:lstStyle/>
              <a:p>
                <a:r>
                  <a:rPr lang="en-US">
                    <a:noFill/>
                  </a:rPr>
                  <a:t> </a:t>
                </a:r>
              </a:p>
            </p:txBody>
          </p:sp>
        </mc:Fallback>
      </mc:AlternateContent>
      <p:sp>
        <p:nvSpPr>
          <p:cNvPr id="24" name="Rectangle 23"/>
          <p:cNvSpPr/>
          <p:nvPr/>
        </p:nvSpPr>
        <p:spPr>
          <a:xfrm>
            <a:off x="484861" y="1105298"/>
            <a:ext cx="797013" cy="492443"/>
          </a:xfrm>
          <a:prstGeom prst="rect">
            <a:avLst/>
          </a:prstGeom>
        </p:spPr>
        <p:txBody>
          <a:bodyPr wrap="none">
            <a:spAutoFit/>
          </a:bodyPr>
          <a:lstStyle/>
          <a:p>
            <a:r>
              <a:rPr lang="en-US" sz="2600" b="1" dirty="0" smtClean="0">
                <a:ln w="10541" cmpd="sng">
                  <a:solidFill>
                    <a:schemeClr val="accent1">
                      <a:shade val="88000"/>
                      <a:satMod val="110000"/>
                    </a:schemeClr>
                  </a:solidFill>
                  <a:prstDash val="solid"/>
                </a:ln>
                <a:solidFill>
                  <a:srgbClr val="FF0000"/>
                </a:solidFill>
                <a:latin typeface="Times New Roman" charset="0"/>
                <a:ea typeface="Times New Roman" charset="0"/>
                <a:cs typeface="Times New Roman" charset="0"/>
              </a:rPr>
              <a:t>Giải</a:t>
            </a:r>
            <a:endParaRPr lang="vi-VN" sz="2600" dirty="0">
              <a:solidFill>
                <a:srgbClr val="FF0000"/>
              </a:solidFill>
              <a:latin typeface="Times New Roman" charset="0"/>
              <a:ea typeface="Times New Roman" charset="0"/>
              <a:cs typeface="Times New Roman" charset="0"/>
            </a:endParaRPr>
          </a:p>
        </p:txBody>
      </p:sp>
      <p:sp>
        <p:nvSpPr>
          <p:cNvPr id="21" name="Rectangle 20"/>
          <p:cNvSpPr/>
          <p:nvPr/>
        </p:nvSpPr>
        <p:spPr>
          <a:xfrm>
            <a:off x="221224" y="238708"/>
            <a:ext cx="2236510" cy="461665"/>
          </a:xfrm>
          <a:prstGeom prst="rect">
            <a:avLst/>
          </a:prstGeom>
          <a:noFill/>
        </p:spPr>
        <p:txBody>
          <a:bodyPr wrap="none" lIns="91440" tIns="45720" rIns="91440" bIns="45720">
            <a:spAutoFit/>
          </a:bodyPr>
          <a:lstStyle/>
          <a:p>
            <a:pPr algn="ct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BÀI </a:t>
            </a: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55/30 </a:t>
            </a: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SGK</a:t>
            </a:r>
            <a:endParaRPr 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14531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linds(horizont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blinds(horizontal)">
                                      <p:cBhvr>
                                        <p:cTn id="22" dur="5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linds(horizont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5">
                                            <p:txEl>
                                              <p:pRg st="0" end="0"/>
                                            </p:txEl>
                                          </p:spTgt>
                                        </p:tgtEl>
                                        <p:attrNameLst>
                                          <p:attrName>style.visibility</p:attrName>
                                        </p:attrNameLst>
                                      </p:cBhvr>
                                      <p:to>
                                        <p:strVal val="visible"/>
                                      </p:to>
                                    </p:set>
                                    <p:animEffect transition="in" filter="blinds(horizontal)">
                                      <p:cBhvr>
                                        <p:cTn id="42" dur="500"/>
                                        <p:tgtEl>
                                          <p:spTgt spid="1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blinds(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blinds(horizontal)">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0">
                                            <p:txEl>
                                              <p:pRg st="0" end="0"/>
                                            </p:txEl>
                                          </p:spTgt>
                                        </p:tgtEl>
                                        <p:attrNameLst>
                                          <p:attrName>style.visibility</p:attrName>
                                        </p:attrNameLst>
                                      </p:cBhvr>
                                      <p:to>
                                        <p:strVal val="visible"/>
                                      </p:to>
                                    </p:set>
                                    <p:animEffect transition="in" filter="blinds(horizontal)">
                                      <p:cBhvr>
                                        <p:cTn id="57" dur="500"/>
                                        <p:tgtEl>
                                          <p:spTgt spid="2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2">
                                            <p:txEl>
                                              <p:pRg st="0" end="0"/>
                                            </p:txEl>
                                          </p:spTgt>
                                        </p:tgtEl>
                                        <p:attrNameLst>
                                          <p:attrName>style.visibility</p:attrName>
                                        </p:attrNameLst>
                                      </p:cBhvr>
                                      <p:to>
                                        <p:strVal val="visible"/>
                                      </p:to>
                                    </p:set>
                                    <p:animEffect transition="in" filter="blinds(horizontal)">
                                      <p:cBhvr>
                                        <p:cTn id="62" dur="500"/>
                                        <p:tgtEl>
                                          <p:spTgt spid="2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animEffect transition="in" filter="blinds(horizontal)">
                                      <p:cBhvr>
                                        <p:cTn id="6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2" grpId="0"/>
      <p:bldP spid="13" grpId="0"/>
      <p:bldP spid="17" grpId="0"/>
      <p:bldP spid="18"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809" y="198034"/>
            <a:ext cx="2236510" cy="461665"/>
          </a:xfrm>
          <a:prstGeom prst="rect">
            <a:avLst/>
          </a:prstGeom>
          <a:noFill/>
        </p:spPr>
        <p:txBody>
          <a:bodyPr wrap="none" lIns="91440" tIns="45720" rIns="91440" bIns="45720">
            <a:spAutoFit/>
          </a:bodyPr>
          <a:lstStyle/>
          <a:p>
            <a:pPr algn="ct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BÀI 56/30 SGK</a:t>
            </a:r>
            <a:endParaRPr 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3" name="TextBox 2"/>
              <p:cNvSpPr txBox="1"/>
              <p:nvPr/>
            </p:nvSpPr>
            <p:spPr>
              <a:xfrm>
                <a:off x="330739" y="503488"/>
                <a:ext cx="8592357" cy="995209"/>
              </a:xfrm>
              <a:prstGeom prst="rect">
                <a:avLst/>
              </a:prstGeom>
              <a:noFill/>
            </p:spPr>
            <p:txBody>
              <a:bodyPr wrap="square" rtlCol="0">
                <a:spAutoFit/>
              </a:bodyPr>
              <a:lstStyle/>
              <a:p>
                <a:r>
                  <a:rPr lang="en-US" sz="2400" dirty="0" smtClean="0">
                    <a:solidFill>
                      <a:srgbClr val="00B050"/>
                    </a:solidFill>
                    <a:latin typeface="Times New Roman" charset="0"/>
                    <a:ea typeface="Times New Roman" charset="0"/>
                    <a:cs typeface="Times New Roman" charset="0"/>
                  </a:rPr>
                  <a:t>Tìm diện tích của một hình chữ nhật biết rằng tỉ số giữ hai cạnh của nó bằng</a:t>
                </a:r>
                <a14:m>
                  <m:oMath xmlns:m="http://schemas.openxmlformats.org/officeDocument/2006/math">
                    <m:r>
                      <a:rPr lang="en-US" sz="2400" b="0" i="0" smtClean="0">
                        <a:solidFill>
                          <a:srgbClr val="00B050"/>
                        </a:solidFill>
                        <a:latin typeface="Times New Roman" charset="0"/>
                        <a:ea typeface="Times New Roman" charset="0"/>
                        <a:cs typeface="Times New Roman" charset="0"/>
                      </a:rPr>
                      <m:t> </m:t>
                    </m:r>
                    <m:f>
                      <m:fPr>
                        <m:ctrlPr>
                          <a:rPr lang="en-US" sz="2400" i="1" smtClean="0">
                            <a:solidFill>
                              <a:srgbClr val="00B050"/>
                            </a:solidFill>
                            <a:latin typeface="Times New Roman" charset="0"/>
                            <a:ea typeface="Times New Roman" charset="0"/>
                            <a:cs typeface="Times New Roman" charset="0"/>
                          </a:rPr>
                        </m:ctrlPr>
                      </m:fPr>
                      <m:num>
                        <m:r>
                          <a:rPr lang="en-US" sz="2400" b="0" i="1" smtClean="0">
                            <a:solidFill>
                              <a:srgbClr val="00B050"/>
                            </a:solidFill>
                            <a:latin typeface="Times New Roman" charset="0"/>
                            <a:ea typeface="Times New Roman" charset="0"/>
                            <a:cs typeface="Times New Roman" charset="0"/>
                          </a:rPr>
                          <m:t>2</m:t>
                        </m:r>
                      </m:num>
                      <m:den>
                        <m:r>
                          <a:rPr lang="en-US" sz="2400" b="0" i="1" smtClean="0">
                            <a:solidFill>
                              <a:srgbClr val="00B050"/>
                            </a:solidFill>
                            <a:latin typeface="Times New Roman" charset="0"/>
                            <a:ea typeface="Times New Roman" charset="0"/>
                            <a:cs typeface="Times New Roman" charset="0"/>
                          </a:rPr>
                          <m:t>5</m:t>
                        </m:r>
                      </m:den>
                    </m:f>
                  </m:oMath>
                </a14:m>
                <a:r>
                  <a:rPr lang="en-US" sz="2400" dirty="0" smtClean="0">
                    <a:solidFill>
                      <a:srgbClr val="00B050"/>
                    </a:solidFill>
                    <a:latin typeface="Times New Roman" charset="0"/>
                    <a:ea typeface="Times New Roman" charset="0"/>
                    <a:cs typeface="Times New Roman" charset="0"/>
                  </a:rPr>
                  <a:t> và chu vi bằng 28</a:t>
                </a:r>
                <a:endParaRPr lang="vi-VN" sz="2400" dirty="0">
                  <a:solidFill>
                    <a:srgbClr val="00B050"/>
                  </a:solidFill>
                  <a:latin typeface="Times New Roman" charset="0"/>
                  <a:ea typeface="Times New Roman" charset="0"/>
                  <a:cs typeface="Times New Roman" charset="0"/>
                </a:endParaRPr>
              </a:p>
            </p:txBody>
          </p:sp>
        </mc:Choice>
        <mc:Fallback>
          <p:sp>
            <p:nvSpPr>
              <p:cNvPr id="3" name="TextBox 2"/>
              <p:cNvSpPr txBox="1">
                <a:spLocks noRot="1" noChangeAspect="1" noMove="1" noResize="1" noEditPoints="1" noAdjustHandles="1" noChangeArrowheads="1" noChangeShapeType="1" noTextEdit="1"/>
              </p:cNvSpPr>
              <p:nvPr/>
            </p:nvSpPr>
            <p:spPr>
              <a:xfrm>
                <a:off x="330739" y="503488"/>
                <a:ext cx="8592357" cy="995209"/>
              </a:xfrm>
              <a:prstGeom prst="rect">
                <a:avLst/>
              </a:prstGeom>
              <a:blipFill rotWithShape="0">
                <a:blip r:embed="rId2"/>
                <a:stretch>
                  <a:fillRect l="-1064" t="-4908" r="-142" b="-490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TextBox 3"/>
              <p:cNvSpPr txBox="1"/>
              <p:nvPr/>
            </p:nvSpPr>
            <p:spPr>
              <a:xfrm>
                <a:off x="3085983" y="5576059"/>
                <a:ext cx="2629584"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Times New Roman" charset="0"/>
                          <a:ea typeface="Times New Roman" charset="0"/>
                          <a:cs typeface="Times New Roman" charset="0"/>
                          <a:sym typeface="Symbol"/>
                        </a:rPr>
                        <m:t> </m:t>
                      </m:r>
                      <m:r>
                        <a:rPr lang="en-US" sz="2400" b="0" i="1" smtClean="0">
                          <a:latin typeface="Times New Roman" charset="0"/>
                          <a:ea typeface="Times New Roman" charset="0"/>
                          <a:cs typeface="Times New Roman" charset="0"/>
                          <a:sym typeface="Symbol"/>
                        </a:rPr>
                        <m:t>𝑦</m:t>
                      </m:r>
                      <m:r>
                        <a:rPr lang="en-US" sz="2400" b="0" i="1" smtClean="0">
                          <a:latin typeface="Times New Roman" charset="0"/>
                          <a:ea typeface="Times New Roman" charset="0"/>
                          <a:cs typeface="Times New Roman" charset="0"/>
                          <a:sym typeface="Symbol"/>
                        </a:rPr>
                        <m:t>=2.5=10</m:t>
                      </m:r>
                    </m:oMath>
                  </m:oMathPara>
                </a14:m>
                <a:endParaRPr lang="en-US" sz="2400" b="0" dirty="0" smtClean="0">
                  <a:latin typeface="Times New Roman" charset="0"/>
                  <a:ea typeface="Times New Roman" charset="0"/>
                  <a:cs typeface="Times New Roman" charset="0"/>
                  <a:sym typeface="Symbol"/>
                </a:endParaRPr>
              </a:p>
            </p:txBody>
          </p:sp>
        </mc:Choice>
        <mc:Fallback>
          <p:sp>
            <p:nvSpPr>
              <p:cNvPr id="4" name="TextBox 3"/>
              <p:cNvSpPr txBox="1">
                <a:spLocks noRot="1" noChangeAspect="1" noMove="1" noResize="1" noEditPoints="1" noAdjustHandles="1" noChangeArrowheads="1" noChangeShapeType="1" noTextEdit="1"/>
              </p:cNvSpPr>
              <p:nvPr/>
            </p:nvSpPr>
            <p:spPr>
              <a:xfrm>
                <a:off x="3085983" y="5576059"/>
                <a:ext cx="2629584" cy="461665"/>
              </a:xfrm>
              <a:prstGeom prst="rect">
                <a:avLst/>
              </a:prstGeom>
              <a:blipFill rotWithShape="0">
                <a:blip r:embed="rId3"/>
                <a:stretch>
                  <a:fillRect t="-104000" b="-134667"/>
                </a:stretch>
              </a:blipFill>
            </p:spPr>
            <p:txBody>
              <a:bodyPr/>
              <a:lstStyle/>
              <a:p>
                <a:r>
                  <a:rPr lang="en-US">
                    <a:noFill/>
                  </a:rPr>
                  <a:t> </a:t>
                </a:r>
              </a:p>
            </p:txBody>
          </p:sp>
        </mc:Fallback>
      </mc:AlternateContent>
      <p:sp>
        <p:nvSpPr>
          <p:cNvPr id="5" name="Rectangle 4"/>
          <p:cNvSpPr/>
          <p:nvPr/>
        </p:nvSpPr>
        <p:spPr>
          <a:xfrm>
            <a:off x="330401" y="1741744"/>
            <a:ext cx="7330620" cy="461665"/>
          </a:xfrm>
          <a:prstGeom prst="rect">
            <a:avLst/>
          </a:prstGeom>
        </p:spPr>
        <p:txBody>
          <a:bodyPr wrap="square">
            <a:spAutoFit/>
          </a:bodyPr>
          <a:lstStyle/>
          <a:p>
            <a:r>
              <a:rPr lang="en-US" sz="2400" dirty="0">
                <a:latin typeface="Times New Roman" charset="0"/>
                <a:ea typeface="Times New Roman" charset="0"/>
                <a:cs typeface="Times New Roman" charset="0"/>
              </a:rPr>
              <a:t>Gọi x, </a:t>
            </a:r>
            <a:r>
              <a:rPr lang="en-US" sz="2400" dirty="0" smtClean="0">
                <a:latin typeface="Times New Roman" charset="0"/>
                <a:ea typeface="Times New Roman" charset="0"/>
                <a:cs typeface="Times New Roman" charset="0"/>
              </a:rPr>
              <a:t>y (m) </a:t>
            </a:r>
            <a:r>
              <a:rPr lang="en-US" sz="2400" dirty="0">
                <a:latin typeface="Times New Roman" charset="0"/>
                <a:ea typeface="Times New Roman" charset="0"/>
                <a:cs typeface="Times New Roman" charset="0"/>
              </a:rPr>
              <a:t>lần lượt </a:t>
            </a:r>
            <a:r>
              <a:rPr lang="en-US" sz="2400" dirty="0" err="1">
                <a:latin typeface="Times New Roman" charset="0"/>
                <a:ea typeface="Times New Roman" charset="0"/>
                <a:cs typeface="Times New Roman" charset="0"/>
              </a:rPr>
              <a:t>là</a:t>
            </a:r>
            <a:r>
              <a:rPr lang="en-US" sz="2400" dirty="0">
                <a:latin typeface="Times New Roman" charset="0"/>
                <a:ea typeface="Times New Roman" charset="0"/>
                <a:cs typeface="Times New Roman" charset="0"/>
              </a:rPr>
              <a:t> </a:t>
            </a:r>
            <a:r>
              <a:rPr lang="en-US" sz="2400" dirty="0" err="1" smtClean="0">
                <a:latin typeface="Times New Roman" charset="0"/>
                <a:ea typeface="Times New Roman" charset="0"/>
                <a:cs typeface="Times New Roman" charset="0"/>
              </a:rPr>
              <a:t>độ</a:t>
            </a:r>
            <a:r>
              <a:rPr lang="en-US" sz="2400" dirty="0" smtClean="0">
                <a:latin typeface="Times New Roman" charset="0"/>
                <a:ea typeface="Times New Roman" charset="0"/>
                <a:cs typeface="Times New Roman" charset="0"/>
              </a:rPr>
              <a:t> </a:t>
            </a:r>
            <a:r>
              <a:rPr lang="en-US" sz="2400" dirty="0" err="1" smtClean="0">
                <a:latin typeface="Times New Roman" charset="0"/>
                <a:ea typeface="Times New Roman" charset="0"/>
                <a:cs typeface="Times New Roman" charset="0"/>
              </a:rPr>
              <a:t>dài</a:t>
            </a:r>
            <a:r>
              <a:rPr lang="en-US" sz="2400" dirty="0" smtClean="0">
                <a:latin typeface="Times New Roman" charset="0"/>
                <a:ea typeface="Times New Roman" charset="0"/>
                <a:cs typeface="Times New Roman" charset="0"/>
              </a:rPr>
              <a:t> </a:t>
            </a:r>
            <a:r>
              <a:rPr lang="en-US" sz="2400" dirty="0" err="1" smtClean="0">
                <a:latin typeface="Times New Roman" charset="0"/>
                <a:ea typeface="Times New Roman" charset="0"/>
                <a:cs typeface="Times New Roman" charset="0"/>
              </a:rPr>
              <a:t>hai</a:t>
            </a: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cạnh hình chữ nhật</a:t>
            </a:r>
          </a:p>
        </p:txBody>
      </p:sp>
      <p:sp>
        <p:nvSpPr>
          <p:cNvPr id="6" name="Rectangle 5"/>
          <p:cNvSpPr/>
          <p:nvPr/>
        </p:nvSpPr>
        <p:spPr>
          <a:xfrm>
            <a:off x="1202688" y="2349002"/>
            <a:ext cx="2385589" cy="461665"/>
          </a:xfrm>
          <a:prstGeom prst="rect">
            <a:avLst/>
          </a:prstGeom>
        </p:spPr>
        <p:txBody>
          <a:bodyPr wrap="none">
            <a:spAutoFit/>
          </a:bodyPr>
          <a:lstStyle/>
          <a:p>
            <a:r>
              <a:rPr lang="en-US" sz="2400" dirty="0">
                <a:latin typeface="Times New Roman" charset="0"/>
                <a:ea typeface="Times New Roman" charset="0"/>
                <a:cs typeface="Times New Roman" charset="0"/>
              </a:rPr>
              <a:t>Theo đề bài ta có</a:t>
            </a:r>
            <a:r>
              <a:rPr lang="en-US" sz="2400" dirty="0" smtClean="0">
                <a:latin typeface="Times New Roman" charset="0"/>
                <a:ea typeface="Times New Roman" charset="0"/>
                <a:cs typeface="Times New Roman" charset="0"/>
              </a:rPr>
              <a:t>:</a:t>
            </a:r>
            <a:endParaRPr lang="vi-VN" sz="2400" dirty="0">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7" name="Rectangle 6"/>
              <p:cNvSpPr/>
              <p:nvPr/>
            </p:nvSpPr>
            <p:spPr>
              <a:xfrm>
                <a:off x="4955314" y="2165906"/>
                <a:ext cx="1582484" cy="72481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smtClean="0">
                          <a:latin typeface="Times New Roman" charset="0"/>
                          <a:ea typeface="Times New Roman" charset="0"/>
                          <a:cs typeface="Times New Roman" charset="0"/>
                        </a:rPr>
                        <m:t>h𝑎𝑦</m:t>
                      </m:r>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𝑥</m:t>
                          </m:r>
                        </m:num>
                        <m:den>
                          <m:r>
                            <a:rPr lang="en-US" sz="2400" b="0" i="1" smtClean="0">
                              <a:latin typeface="Times New Roman" charset="0"/>
                              <a:ea typeface="Times New Roman" charset="0"/>
                              <a:cs typeface="Times New Roman" charset="0"/>
                            </a:rPr>
                            <m:t>2</m:t>
                          </m:r>
                        </m:den>
                      </m:f>
                      <m:r>
                        <a:rPr lang="en-US" sz="2400" i="1">
                          <a:latin typeface="Times New Roman" charset="0"/>
                          <a:ea typeface="Times New Roman" charset="0"/>
                          <a:cs typeface="Times New Roman" charset="0"/>
                        </a:rPr>
                        <m:t>=</m:t>
                      </m:r>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𝑦</m:t>
                          </m:r>
                        </m:num>
                        <m:den>
                          <m:r>
                            <a:rPr lang="en-US" sz="2400" b="0" i="1" smtClean="0">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7" name="Rectangle 6"/>
              <p:cNvSpPr>
                <a:spLocks noRot="1" noChangeAspect="1" noMove="1" noResize="1" noEditPoints="1" noAdjustHandles="1" noChangeArrowheads="1" noChangeShapeType="1" noTextEdit="1"/>
              </p:cNvSpPr>
              <p:nvPr/>
            </p:nvSpPr>
            <p:spPr>
              <a:xfrm>
                <a:off x="4955314" y="2165906"/>
                <a:ext cx="1582484" cy="724814"/>
              </a:xfrm>
              <a:prstGeom prst="rect">
                <a:avLst/>
              </a:prstGeom>
              <a:blipFill rotWithShape="0">
                <a:blip r:embed="rId4"/>
                <a:stretch>
                  <a:fillRect/>
                </a:stretch>
              </a:blipFill>
            </p:spPr>
            <p:txBody>
              <a:bodyPr/>
              <a:lstStyle/>
              <a:p>
                <a:r>
                  <a:rPr lang="en-US">
                    <a:noFill/>
                  </a:rPr>
                  <a:t> </a:t>
                </a:r>
              </a:p>
            </p:txBody>
          </p:sp>
        </mc:Fallback>
      </mc:AlternateContent>
      <p:sp>
        <p:nvSpPr>
          <p:cNvPr id="8" name="Rectangle 7"/>
          <p:cNvSpPr/>
          <p:nvPr/>
        </p:nvSpPr>
        <p:spPr>
          <a:xfrm>
            <a:off x="2396882" y="2930580"/>
            <a:ext cx="2257349" cy="461665"/>
          </a:xfrm>
          <a:prstGeom prst="rect">
            <a:avLst/>
          </a:prstGeom>
        </p:spPr>
        <p:txBody>
          <a:bodyPr wrap="none">
            <a:spAutoFit/>
          </a:bodyPr>
          <a:lstStyle/>
          <a:p>
            <a:r>
              <a:rPr lang="en-US" sz="2400" dirty="0">
                <a:latin typeface="Times New Roman" charset="0"/>
                <a:ea typeface="Times New Roman" charset="0"/>
                <a:cs typeface="Times New Roman" charset="0"/>
              </a:rPr>
              <a:t>và (x + y).2 = 28</a:t>
            </a:r>
          </a:p>
        </p:txBody>
      </p:sp>
      <p:sp>
        <p:nvSpPr>
          <p:cNvPr id="9" name="Rectangle 8"/>
          <p:cNvSpPr/>
          <p:nvPr/>
        </p:nvSpPr>
        <p:spPr>
          <a:xfrm>
            <a:off x="1202688" y="3465087"/>
            <a:ext cx="5178021" cy="461665"/>
          </a:xfrm>
          <a:prstGeom prst="rect">
            <a:avLst/>
          </a:prstGeom>
        </p:spPr>
        <p:txBody>
          <a:bodyPr wrap="none">
            <a:spAutoFit/>
          </a:bodyPr>
          <a:lstStyle/>
          <a:p>
            <a:r>
              <a:rPr lang="en-US" sz="2400" dirty="0">
                <a:latin typeface="Times New Roman" charset="0"/>
                <a:ea typeface="Times New Roman" charset="0"/>
                <a:cs typeface="Times New Roman" charset="0"/>
              </a:rPr>
              <a:t>Theo tính chất dãy tỉ số bằng nhau ta có:</a:t>
            </a:r>
          </a:p>
        </p:txBody>
      </p:sp>
      <mc:AlternateContent xmlns:mc="http://schemas.openxmlformats.org/markup-compatibility/2006">
        <mc:Choice xmlns:a14="http://schemas.microsoft.com/office/drawing/2010/main" Requires="a14">
          <p:sp>
            <p:nvSpPr>
              <p:cNvPr id="10" name="Rectangle 9"/>
              <p:cNvSpPr/>
              <p:nvPr/>
            </p:nvSpPr>
            <p:spPr>
              <a:xfrm>
                <a:off x="2610915" y="3917895"/>
                <a:ext cx="1011367" cy="72481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400" i="1">
                              <a:latin typeface="Times New Roman" charset="0"/>
                              <a:ea typeface="Times New Roman" charset="0"/>
                              <a:cs typeface="Times New Roman" charset="0"/>
                            </a:rPr>
                          </m:ctrlPr>
                        </m:fPr>
                        <m:num>
                          <m:r>
                            <a:rPr lang="vi-VN" sz="2400" i="1">
                              <a:latin typeface="Times New Roman" charset="0"/>
                              <a:ea typeface="Times New Roman" charset="0"/>
                              <a:cs typeface="Times New Roman" charset="0"/>
                            </a:rPr>
                            <m:t>𝑥</m:t>
                          </m:r>
                        </m:num>
                        <m:den>
                          <m:r>
                            <a:rPr lang="vi-VN" sz="2400" i="1">
                              <a:latin typeface="Times New Roman" charset="0"/>
                              <a:ea typeface="Times New Roman" charset="0"/>
                              <a:cs typeface="Times New Roman" charset="0"/>
                            </a:rPr>
                            <m:t>2</m:t>
                          </m:r>
                        </m:den>
                      </m:f>
                      <m:r>
                        <a:rPr lang="en-US" sz="2400" i="1">
                          <a:latin typeface="Times New Roman" charset="0"/>
                          <a:ea typeface="Times New Roman" charset="0"/>
                          <a:cs typeface="Times New Roman" charset="0"/>
                        </a:rPr>
                        <m:t>=</m:t>
                      </m:r>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𝑦</m:t>
                          </m:r>
                        </m:num>
                        <m:den>
                          <m:r>
                            <a:rPr lang="en-US" sz="2400" i="1">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10" name="Rectangle 9"/>
              <p:cNvSpPr>
                <a:spLocks noRot="1" noChangeAspect="1" noMove="1" noResize="1" noEditPoints="1" noAdjustHandles="1" noChangeArrowheads="1" noChangeShapeType="1" noTextEdit="1"/>
              </p:cNvSpPr>
              <p:nvPr/>
            </p:nvSpPr>
            <p:spPr>
              <a:xfrm>
                <a:off x="2610915" y="3917895"/>
                <a:ext cx="1011367" cy="724814"/>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3569295" y="3861393"/>
                <a:ext cx="2602058" cy="79239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a:latin typeface="Times New Roman" charset="0"/>
                          <a:ea typeface="Times New Roman" charset="0"/>
                          <a:cs typeface="Times New Roman" charset="0"/>
                        </a:rPr>
                        <m:t>=</m:t>
                      </m:r>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𝑥</m:t>
                          </m:r>
                          <m:r>
                            <a:rPr lang="en-US" sz="2400" i="1">
                              <a:latin typeface="Times New Roman" charset="0"/>
                              <a:ea typeface="Times New Roman" charset="0"/>
                              <a:cs typeface="Times New Roman" charset="0"/>
                            </a:rPr>
                            <m:t>+</m:t>
                          </m:r>
                          <m:r>
                            <a:rPr lang="en-US" sz="2400" i="1">
                              <a:latin typeface="Times New Roman" charset="0"/>
                              <a:ea typeface="Times New Roman" charset="0"/>
                              <a:cs typeface="Times New Roman" charset="0"/>
                            </a:rPr>
                            <m:t>𝑦</m:t>
                          </m:r>
                        </m:num>
                        <m:den>
                          <m:r>
                            <a:rPr lang="en-US" sz="2400" i="1">
                              <a:latin typeface="Times New Roman" charset="0"/>
                              <a:ea typeface="Times New Roman" charset="0"/>
                              <a:cs typeface="Times New Roman" charset="0"/>
                            </a:rPr>
                            <m:t>2+5</m:t>
                          </m:r>
                        </m:den>
                      </m:f>
                      <m:r>
                        <a:rPr lang="en-US" sz="2400" i="1">
                          <a:latin typeface="Times New Roman" charset="0"/>
                          <a:ea typeface="Times New Roman" charset="0"/>
                          <a:cs typeface="Times New Roman" charset="0"/>
                        </a:rPr>
                        <m:t>=</m:t>
                      </m:r>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14</m:t>
                          </m:r>
                        </m:num>
                        <m:den>
                          <m:r>
                            <a:rPr lang="en-US" sz="2400" i="1">
                              <a:latin typeface="Times New Roman" charset="0"/>
                              <a:ea typeface="Times New Roman" charset="0"/>
                              <a:cs typeface="Times New Roman" charset="0"/>
                            </a:rPr>
                            <m:t>7</m:t>
                          </m:r>
                        </m:den>
                      </m:f>
                      <m:r>
                        <a:rPr lang="en-US" sz="2400" i="1">
                          <a:latin typeface="Times New Roman" charset="0"/>
                          <a:ea typeface="Times New Roman" charset="0"/>
                          <a:cs typeface="Times New Roman" charset="0"/>
                        </a:rPr>
                        <m:t>=2</m:t>
                      </m:r>
                    </m:oMath>
                  </m:oMathPara>
                </a14:m>
                <a:endParaRPr lang="en-US" sz="2400" dirty="0">
                  <a:latin typeface="Times New Roman" charset="0"/>
                  <a:ea typeface="Times New Roman" charset="0"/>
                  <a:cs typeface="Times New Roman"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3569295" y="3861393"/>
                <a:ext cx="2602058" cy="792396"/>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4731080" y="2930580"/>
                <a:ext cx="2929007" cy="461665"/>
              </a:xfrm>
              <a:prstGeom prst="rect">
                <a:avLst/>
              </a:prstGeom>
            </p:spPr>
            <p:txBody>
              <a:bodyPr wrap="none">
                <a:spAutoFit/>
              </a:bodyPr>
              <a:lstStyle/>
              <a:p>
                <a14:m>
                  <m:oMath xmlns:m="http://schemas.openxmlformats.org/officeDocument/2006/math">
                    <m:r>
                      <a:rPr lang="en-US" sz="2400" i="1">
                        <a:latin typeface="Cambria Math" charset="0"/>
                        <a:ea typeface="Times New Roman" charset="0"/>
                        <a:cs typeface="Times New Roman" charset="0"/>
                        <a:sym typeface="Symbol"/>
                      </a:rPr>
                      <m:t> </m:t>
                    </m:r>
                  </m:oMath>
                </a14:m>
                <a:r>
                  <a:rPr lang="en-US" sz="2400" dirty="0">
                    <a:latin typeface="Times New Roman" charset="0"/>
                    <a:ea typeface="Times New Roman" charset="0"/>
                    <a:cs typeface="Times New Roman" charset="0"/>
                  </a:rPr>
                  <a:t>x + y = 28 : </a:t>
                </a:r>
                <a:r>
                  <a:rPr lang="en-US" sz="2400" dirty="0" smtClean="0">
                    <a:latin typeface="Times New Roman" charset="0"/>
                    <a:ea typeface="Times New Roman" charset="0"/>
                    <a:cs typeface="Times New Roman" charset="0"/>
                  </a:rPr>
                  <a:t>2 = 14 </a:t>
                </a:r>
                <a:endParaRPr lang="vi-VN" sz="2400" dirty="0">
                  <a:latin typeface="Times New Roman" charset="0"/>
                  <a:ea typeface="Times New Roman" charset="0"/>
                  <a:cs typeface="Times New Roman"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4731080" y="2930580"/>
                <a:ext cx="2929007" cy="461665"/>
              </a:xfrm>
              <a:prstGeom prst="rect">
                <a:avLst/>
              </a:prstGeom>
              <a:blipFill rotWithShape="0">
                <a:blip r:embed="rId7"/>
                <a:stretch>
                  <a:fillRect t="-104000" r="-2287"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1158931" y="4692418"/>
                <a:ext cx="2012794" cy="72244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vi-VN" sz="2400" i="1" smtClean="0">
                          <a:latin typeface="Times New Roman" charset="0"/>
                          <a:ea typeface="Times New Roman" charset="0"/>
                          <a:cs typeface="Times New Roman" charset="0"/>
                        </a:rPr>
                        <m:t>Suy</m:t>
                      </m:r>
                      <m:r>
                        <a:rPr lang="vi-VN" sz="2400" i="1" smtClean="0">
                          <a:latin typeface="Times New Roman" charset="0"/>
                          <a:ea typeface="Times New Roman" charset="0"/>
                          <a:cs typeface="Times New Roman" charset="0"/>
                        </a:rPr>
                        <m:t> </m:t>
                      </m:r>
                      <m:r>
                        <m:rPr>
                          <m:sty m:val="p"/>
                        </m:rPr>
                        <a:rPr lang="vi-VN" sz="2400" i="1" smtClean="0">
                          <a:latin typeface="Times New Roman" charset="0"/>
                          <a:ea typeface="Times New Roman" charset="0"/>
                          <a:cs typeface="Times New Roman" charset="0"/>
                        </a:rPr>
                        <m:t>ra</m:t>
                      </m:r>
                      <m:r>
                        <a:rPr lang="vi-VN" sz="2400" b="0" i="1" smtClean="0">
                          <a:latin typeface="Cambria Math" charset="0"/>
                          <a:ea typeface="Times New Roman" charset="0"/>
                          <a:cs typeface="Times New Roman" charset="0"/>
                        </a:rPr>
                        <m:t> </m:t>
                      </m:r>
                      <m:r>
                        <a:rPr lang="vi-VN" sz="2400" b="0" i="1" smtClean="0">
                          <a:latin typeface="Times New Roman" charset="0"/>
                          <a:ea typeface="Times New Roman" charset="0"/>
                          <a:cs typeface="Times New Roman" charset="0"/>
                        </a:rPr>
                        <m:t> </m:t>
                      </m:r>
                      <m:f>
                        <m:fPr>
                          <m:ctrlPr>
                            <a:rPr lang="vi-VN" sz="2400" i="1">
                              <a:latin typeface="Times New Roman" charset="0"/>
                              <a:ea typeface="Times New Roman" charset="0"/>
                              <a:cs typeface="Times New Roman" charset="0"/>
                            </a:rPr>
                          </m:ctrlPr>
                        </m:fPr>
                        <m:num>
                          <m:r>
                            <a:rPr lang="vi-VN" sz="2400" i="1">
                              <a:latin typeface="Times New Roman" charset="0"/>
                              <a:ea typeface="Times New Roman" charset="0"/>
                              <a:cs typeface="Times New Roman" charset="0"/>
                            </a:rPr>
                            <m:t>𝑥</m:t>
                          </m:r>
                        </m:num>
                        <m:den>
                          <m:r>
                            <a:rPr lang="vi-VN" sz="2400" i="1">
                              <a:latin typeface="Times New Roman" charset="0"/>
                              <a:ea typeface="Times New Roman" charset="0"/>
                              <a:cs typeface="Times New Roman" charset="0"/>
                            </a:rPr>
                            <m:t>2</m:t>
                          </m:r>
                        </m:den>
                      </m:f>
                      <m:r>
                        <a:rPr lang="en-US" sz="2400" i="1">
                          <a:latin typeface="Times New Roman" charset="0"/>
                          <a:ea typeface="Times New Roman" charset="0"/>
                          <a:cs typeface="Times New Roman" charset="0"/>
                        </a:rPr>
                        <m:t>=2</m:t>
                      </m:r>
                    </m:oMath>
                  </m:oMathPara>
                </a14:m>
                <a:endParaRPr lang="vi-VN" sz="2400" dirty="0">
                  <a:latin typeface="Times New Roman" charset="0"/>
                  <a:ea typeface="Times New Roman" charset="0"/>
                  <a:cs typeface="Times New Roman" charset="0"/>
                </a:endParaRPr>
              </a:p>
            </p:txBody>
          </p:sp>
        </mc:Choice>
        <mc:Fallback>
          <p:sp>
            <p:nvSpPr>
              <p:cNvPr id="14" name="Rectangle 13"/>
              <p:cNvSpPr>
                <a:spLocks noRot="1" noChangeAspect="1" noMove="1" noResize="1" noEditPoints="1" noAdjustHandles="1" noChangeArrowheads="1" noChangeShapeType="1" noTextEdit="1"/>
              </p:cNvSpPr>
              <p:nvPr/>
            </p:nvSpPr>
            <p:spPr>
              <a:xfrm>
                <a:off x="1158931" y="4692418"/>
                <a:ext cx="2012794" cy="722442"/>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3118489" y="4813076"/>
                <a:ext cx="217732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a:latin typeface="Times New Roman" charset="0"/>
                          <a:ea typeface="Times New Roman" charset="0"/>
                          <a:cs typeface="Times New Roman" charset="0"/>
                          <a:sym typeface="Symbol"/>
                        </a:rPr>
                        <m:t> </m:t>
                      </m:r>
                      <m:r>
                        <a:rPr lang="en-US" sz="2400" i="1">
                          <a:latin typeface="Times New Roman" charset="0"/>
                          <a:ea typeface="Times New Roman" charset="0"/>
                          <a:cs typeface="Times New Roman" charset="0"/>
                          <a:sym typeface="Symbol"/>
                        </a:rPr>
                        <m:t>𝑥</m:t>
                      </m:r>
                      <m:r>
                        <a:rPr lang="en-US" sz="2400" i="1">
                          <a:latin typeface="Times New Roman" charset="0"/>
                          <a:ea typeface="Times New Roman" charset="0"/>
                          <a:cs typeface="Times New Roman" charset="0"/>
                          <a:sym typeface="Symbol"/>
                        </a:rPr>
                        <m:t>=2.2=4</m:t>
                      </m:r>
                    </m:oMath>
                  </m:oMathPara>
                </a14:m>
                <a:endParaRPr lang="en-US" sz="2400" dirty="0">
                  <a:latin typeface="Times New Roman" charset="0"/>
                  <a:ea typeface="Times New Roman" charset="0"/>
                  <a:cs typeface="Times New Roman"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3118489" y="4813076"/>
                <a:ext cx="2177326" cy="461665"/>
              </a:xfrm>
              <a:prstGeom prst="rect">
                <a:avLst/>
              </a:prstGeom>
              <a:blipFill rotWithShape="0">
                <a:blip r:embed="rId9"/>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2251121" y="5496513"/>
                <a:ext cx="1075807" cy="7246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400" i="1">
                              <a:latin typeface="Times New Roman" charset="0"/>
                              <a:ea typeface="Times New Roman" charset="0"/>
                              <a:cs typeface="Times New Roman" charset="0"/>
                            </a:rPr>
                          </m:ctrlPr>
                        </m:fPr>
                        <m:num>
                          <m:r>
                            <a:rPr lang="vi-VN" sz="2400" i="1">
                              <a:latin typeface="Times New Roman" charset="0"/>
                              <a:ea typeface="Times New Roman" charset="0"/>
                              <a:cs typeface="Times New Roman" charset="0"/>
                            </a:rPr>
                            <m:t>𝑦</m:t>
                          </m:r>
                        </m:num>
                        <m:den>
                          <m:r>
                            <a:rPr lang="en-US" sz="2400" i="1">
                              <a:latin typeface="Times New Roman" charset="0"/>
                              <a:ea typeface="Times New Roman" charset="0"/>
                              <a:cs typeface="Times New Roman" charset="0"/>
                            </a:rPr>
                            <m:t>5</m:t>
                          </m:r>
                        </m:den>
                      </m:f>
                      <m:r>
                        <a:rPr lang="en-US" sz="2400" i="1">
                          <a:latin typeface="Times New Roman" charset="0"/>
                          <a:ea typeface="Times New Roman" charset="0"/>
                          <a:cs typeface="Times New Roman" charset="0"/>
                        </a:rPr>
                        <m:t>=2 </m:t>
                      </m:r>
                    </m:oMath>
                  </m:oMathPara>
                </a14:m>
                <a:endParaRPr lang="vi-VN" sz="2400" dirty="0">
                  <a:latin typeface="Times New Roman" charset="0"/>
                  <a:ea typeface="Times New Roman" charset="0"/>
                  <a:cs typeface="Times New Roman" charset="0"/>
                </a:endParaRPr>
              </a:p>
            </p:txBody>
          </p:sp>
        </mc:Choice>
        <mc:Fallback>
          <p:sp>
            <p:nvSpPr>
              <p:cNvPr id="16" name="Rectangle 15"/>
              <p:cNvSpPr>
                <a:spLocks noRot="1" noChangeAspect="1" noMove="1" noResize="1" noEditPoints="1" noAdjustHandles="1" noChangeArrowheads="1" noChangeShapeType="1" noTextEdit="1"/>
              </p:cNvSpPr>
              <p:nvPr/>
            </p:nvSpPr>
            <p:spPr>
              <a:xfrm>
                <a:off x="2251121" y="5496513"/>
                <a:ext cx="1075807" cy="724686"/>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Rectangle 16"/>
              <p:cNvSpPr/>
              <p:nvPr/>
            </p:nvSpPr>
            <p:spPr>
              <a:xfrm>
                <a:off x="2252453" y="6248531"/>
                <a:ext cx="5038495" cy="461665"/>
              </a:xfrm>
              <a:prstGeom prst="rect">
                <a:avLst/>
              </a:prstGeom>
            </p:spPr>
            <p:txBody>
              <a:bodyPr wrap="none">
                <a:spAutoFit/>
              </a:bodyPr>
              <a:lstStyle/>
              <a:p>
                <a:r>
                  <a:rPr lang="en-US" sz="2400" dirty="0" smtClean="0">
                    <a:latin typeface="Times New Roman" charset="0"/>
                    <a:ea typeface="Times New Roman" charset="0"/>
                    <a:cs typeface="Times New Roman" charset="0"/>
                  </a:rPr>
                  <a:t>Diện tích hình chữ nhật: 4 . 10 = 40</a:t>
                </a:r>
                <a14:m>
                  <m:oMath xmlns:m="http://schemas.openxmlformats.org/officeDocument/2006/math">
                    <m:sSup>
                      <m:sSupPr>
                        <m:ctrlPr>
                          <a:rPr lang="en-US" sz="2400" i="1"/>
                        </m:ctrlPr>
                      </m:sSupPr>
                      <m:e>
                        <m:r>
                          <a:rPr lang="vi-VN" sz="2400" b="0" i="1" smtClean="0">
                            <a:latin typeface="Cambria Math" charset="0"/>
                          </a:rPr>
                          <m:t> </m:t>
                        </m:r>
                        <m:r>
                          <m:rPr>
                            <m:sty m:val="p"/>
                          </m:rPr>
                          <a:rPr lang="vi-VN" sz="2400" i="1">
                            <a:latin typeface="Cambria Math" charset="0"/>
                          </a:rPr>
                          <m:t>m</m:t>
                        </m:r>
                      </m:e>
                      <m:sup>
                        <m:r>
                          <a:rPr lang="vi-VN" sz="2400" b="0" i="1" smtClean="0">
                            <a:latin typeface="Cambria Math" charset="0"/>
                          </a:rPr>
                          <m:t>2</m:t>
                        </m:r>
                      </m:sup>
                    </m:sSup>
                  </m:oMath>
                </a14:m>
                <a:endParaRPr lang="vi-VN" sz="2400" dirty="0">
                  <a:latin typeface="Times New Roman" charset="0"/>
                  <a:ea typeface="Times New Roman" charset="0"/>
                  <a:cs typeface="Times New Roman" charset="0"/>
                </a:endParaRPr>
              </a:p>
            </p:txBody>
          </p:sp>
        </mc:Choice>
        <mc:Fallback>
          <p:sp>
            <p:nvSpPr>
              <p:cNvPr id="17" name="Rectangle 16"/>
              <p:cNvSpPr>
                <a:spLocks noRot="1" noChangeAspect="1" noMove="1" noResize="1" noEditPoints="1" noAdjustHandles="1" noChangeArrowheads="1" noChangeShapeType="1" noTextEdit="1"/>
              </p:cNvSpPr>
              <p:nvPr/>
            </p:nvSpPr>
            <p:spPr>
              <a:xfrm>
                <a:off x="2252453" y="6248531"/>
                <a:ext cx="5038495" cy="461665"/>
              </a:xfrm>
              <a:prstGeom prst="rect">
                <a:avLst/>
              </a:prstGeom>
              <a:blipFill rotWithShape="0">
                <a:blip r:embed="rId11"/>
                <a:stretch>
                  <a:fillRect l="-1814" t="-101316" b="-131579"/>
                </a:stretch>
              </a:blipFill>
            </p:spPr>
            <p:txBody>
              <a:bodyPr/>
              <a:lstStyle/>
              <a:p>
                <a:r>
                  <a:rPr lang="en-US">
                    <a:noFill/>
                  </a:rPr>
                  <a:t> </a:t>
                </a:r>
              </a:p>
            </p:txBody>
          </p:sp>
        </mc:Fallback>
      </mc:AlternateContent>
      <p:sp>
        <p:nvSpPr>
          <p:cNvPr id="18" name="Rectangle 17"/>
          <p:cNvSpPr/>
          <p:nvPr/>
        </p:nvSpPr>
        <p:spPr>
          <a:xfrm>
            <a:off x="401348" y="1411225"/>
            <a:ext cx="747320" cy="461665"/>
          </a:xfrm>
          <a:prstGeom prst="rect">
            <a:avLst/>
          </a:prstGeom>
        </p:spPr>
        <p:txBody>
          <a:bodyPr wrap="none">
            <a:spAutoFit/>
          </a:bodyPr>
          <a:lstStyle/>
          <a:p>
            <a:r>
              <a:rPr lang="en-US" sz="2400" b="1" dirty="0" smtClean="0">
                <a:ln w="10541" cmpd="sng">
                  <a:solidFill>
                    <a:schemeClr val="accent1">
                      <a:shade val="88000"/>
                      <a:satMod val="110000"/>
                    </a:schemeClr>
                  </a:solidFill>
                  <a:prstDash val="solid"/>
                </a:ln>
                <a:solidFill>
                  <a:srgbClr val="FF0000"/>
                </a:solidFill>
                <a:latin typeface="Times New Roman" charset="0"/>
                <a:ea typeface="Times New Roman" charset="0"/>
                <a:cs typeface="Times New Roman" charset="0"/>
              </a:rPr>
              <a:t>Giải</a:t>
            </a:r>
            <a:endParaRPr lang="vi-VN" sz="2400" dirty="0">
              <a:solidFill>
                <a:srgbClr val="FF000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19" name="Rectangle 18"/>
              <p:cNvSpPr/>
              <p:nvPr/>
            </p:nvSpPr>
            <p:spPr>
              <a:xfrm>
                <a:off x="3877647" y="2119414"/>
                <a:ext cx="1008481" cy="8493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𝑥</m:t>
                          </m:r>
                        </m:num>
                        <m:den>
                          <m:r>
                            <a:rPr lang="en-US" sz="2400" i="1">
                              <a:latin typeface="Times New Roman" charset="0"/>
                              <a:ea typeface="Times New Roman" charset="0"/>
                              <a:cs typeface="Times New Roman" charset="0"/>
                            </a:rPr>
                            <m:t>𝑦</m:t>
                          </m:r>
                        </m:den>
                      </m:f>
                      <m:r>
                        <a:rPr lang="en-US" sz="2400" i="1">
                          <a:latin typeface="Times New Roman" charset="0"/>
                          <a:ea typeface="Times New Roman" charset="0"/>
                          <a:cs typeface="Times New Roman" charset="0"/>
                        </a:rPr>
                        <m:t>=</m:t>
                      </m:r>
                      <m:f>
                        <m:fPr>
                          <m:ctrlPr>
                            <a:rPr lang="en-US" sz="2400" i="1">
                              <a:latin typeface="Times New Roman" charset="0"/>
                              <a:ea typeface="Times New Roman" charset="0"/>
                              <a:cs typeface="Times New Roman" charset="0"/>
                            </a:rPr>
                          </m:ctrlPr>
                        </m:fPr>
                        <m:num>
                          <m:r>
                            <a:rPr lang="en-US" sz="2400" i="1">
                              <a:latin typeface="Times New Roman" charset="0"/>
                              <a:ea typeface="Times New Roman" charset="0"/>
                              <a:cs typeface="Times New Roman" charset="0"/>
                            </a:rPr>
                            <m:t>2</m:t>
                          </m:r>
                        </m:num>
                        <m:den>
                          <m:r>
                            <a:rPr lang="en-US" sz="2400" i="1">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19" name="Rectangle 18"/>
              <p:cNvSpPr>
                <a:spLocks noRot="1" noChangeAspect="1" noMove="1" noResize="1" noEditPoints="1" noAdjustHandles="1" noChangeArrowheads="1" noChangeShapeType="1" noTextEdit="1"/>
              </p:cNvSpPr>
              <p:nvPr/>
            </p:nvSpPr>
            <p:spPr>
              <a:xfrm>
                <a:off x="3877647" y="2119414"/>
                <a:ext cx="1008481" cy="849335"/>
              </a:xfrm>
              <a:prstGeom prst="rect">
                <a:avLst/>
              </a:prstGeom>
              <a:blipFill rotWithShape="0">
                <a:blip r:embed="rId12"/>
                <a:stretch>
                  <a:fillRect/>
                </a:stretch>
              </a:blipFill>
            </p:spPr>
            <p:txBody>
              <a:bodyPr/>
              <a:lstStyle/>
              <a:p>
                <a:r>
                  <a:rPr lang="en-US">
                    <a:noFill/>
                  </a:rPr>
                  <a:t> </a:t>
                </a:r>
              </a:p>
            </p:txBody>
          </p:sp>
        </mc:Fallback>
      </mc:AlternateContent>
      <p:sp>
        <p:nvSpPr>
          <p:cNvPr id="13" name="TextBox 12"/>
          <p:cNvSpPr txBox="1"/>
          <p:nvPr/>
        </p:nvSpPr>
        <p:spPr>
          <a:xfrm>
            <a:off x="7028484" y="1741743"/>
            <a:ext cx="1332416" cy="461665"/>
          </a:xfrm>
          <a:prstGeom prst="rect">
            <a:avLst/>
          </a:prstGeom>
          <a:noFill/>
        </p:spPr>
        <p:txBody>
          <a:bodyPr wrap="none" rtlCol="0">
            <a:spAutoFit/>
          </a:bodyPr>
          <a:lstStyle/>
          <a:p>
            <a:r>
              <a:rPr lang="en-US" sz="2400" smtClean="0">
                <a:latin typeface="Times New Roman" charset="0"/>
                <a:ea typeface="Times New Roman" charset="0"/>
                <a:cs typeface="Times New Roman" charset="0"/>
              </a:rPr>
              <a:t>(x</a:t>
            </a:r>
            <a:r>
              <a:rPr lang="en-US" sz="2400" dirty="0" smtClean="0">
                <a:latin typeface="Times New Roman" charset="0"/>
                <a:ea typeface="Times New Roman" charset="0"/>
                <a:cs typeface="Times New Roman" charset="0"/>
              </a:rPr>
              <a:t>, y &gt; 0)</a:t>
            </a:r>
            <a:endParaRPr lang="en-US" sz="2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40069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fade">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gtEl>
                                        <p:attrNameLst>
                                          <p:attrName>style.visibility</p:attrName>
                                        </p:attrNameLst>
                                      </p:cBhvr>
                                      <p:to>
                                        <p:strVal val="visible"/>
                                      </p:to>
                                    </p:set>
                                    <p:animEffect transition="in" filter="fade">
                                      <p:cBhvr>
                                        <p:cTn id="77" dur="500"/>
                                        <p:tgtEl>
                                          <p:spTgt spid="4"/>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7"/>
                                        </p:tgtEl>
                                        <p:attrNameLst>
                                          <p:attrName>style.visibility</p:attrName>
                                        </p:attrNameLst>
                                      </p:cBhvr>
                                      <p:to>
                                        <p:strVal val="visible"/>
                                      </p:to>
                                    </p:set>
                                    <p:animEffect transition="in" filter="fade">
                                      <p:cBhvr>
                                        <p:cTn id="8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4" grpId="0"/>
      <p:bldP spid="15" grpId="0"/>
      <p:bldP spid="16" grpId="0"/>
      <p:bldP spid="17" grpId="0"/>
      <p:bldP spid="18" grpId="0"/>
      <p:bldP spid="19"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834" y="188640"/>
            <a:ext cx="2236511" cy="461665"/>
          </a:xfrm>
          <a:prstGeom prst="rect">
            <a:avLst/>
          </a:prstGeom>
          <a:noFill/>
        </p:spPr>
        <p:txBody>
          <a:bodyPr wrap="none" lIns="91440" tIns="45720" rIns="91440" bIns="45720">
            <a:spAutoFit/>
          </a:bodyPr>
          <a:lstStyle/>
          <a:p>
            <a:pPr algn="ct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BÀI 57/30 SGK</a:t>
            </a:r>
            <a:endParaRPr 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charset="0"/>
              <a:ea typeface="Times New Roman" charset="0"/>
              <a:cs typeface="Times New Roman" charset="0"/>
            </a:endParaRPr>
          </a:p>
        </p:txBody>
      </p:sp>
      <p:sp>
        <p:nvSpPr>
          <p:cNvPr id="3" name="Rectangle 2"/>
          <p:cNvSpPr/>
          <p:nvPr/>
        </p:nvSpPr>
        <p:spPr>
          <a:xfrm>
            <a:off x="431034" y="548680"/>
            <a:ext cx="8712966" cy="830997"/>
          </a:xfrm>
          <a:prstGeom prst="rect">
            <a:avLst/>
          </a:prstGeom>
        </p:spPr>
        <p:txBody>
          <a:bodyPr wrap="square">
            <a:spAutoFit/>
          </a:bodyPr>
          <a:lstStyle/>
          <a:p>
            <a:r>
              <a:rPr lang="en-US" sz="2400" dirty="0" smtClean="0">
                <a:solidFill>
                  <a:srgbClr val="00B050"/>
                </a:solidFill>
                <a:latin typeface="Times New Roman" charset="0"/>
                <a:ea typeface="Times New Roman" charset="0"/>
                <a:cs typeface="Times New Roman" charset="0"/>
              </a:rPr>
              <a:t>Số viên bi của ba bạn Minh, Hùng Dũng tỉ lệ  với các số 2; 4; 5.Tính số viên bi của mỗi bạn , biết rằng ba bạn có tất cả 44 viên bi  </a:t>
            </a:r>
            <a:endParaRPr lang="vi-VN" sz="2400" dirty="0">
              <a:solidFill>
                <a:srgbClr val="00B05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4" name="TextBox 3"/>
              <p:cNvSpPr txBox="1"/>
              <p:nvPr/>
            </p:nvSpPr>
            <p:spPr>
              <a:xfrm>
                <a:off x="1871881" y="5974138"/>
                <a:ext cx="7399783"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2400" b="0" i="0" smtClean="0">
                          <a:latin typeface="Times New Roman" charset="0"/>
                          <a:ea typeface="Times New Roman" charset="0"/>
                          <a:cs typeface="Times New Roman" charset="0"/>
                          <a:sym typeface="Symbol"/>
                        </a:rPr>
                        <m:t>V</m:t>
                      </m:r>
                      <m:r>
                        <a:rPr lang="en-US" sz="2400" b="0" i="0" smtClean="0">
                          <a:latin typeface="Times New Roman" charset="0"/>
                          <a:ea typeface="Times New Roman" charset="0"/>
                          <a:cs typeface="Times New Roman" charset="0"/>
                          <a:sym typeface="Symbol"/>
                        </a:rPr>
                        <m:t>ậ</m:t>
                      </m:r>
                      <m:r>
                        <m:rPr>
                          <m:sty m:val="p"/>
                        </m:rPr>
                        <a:rPr lang="en-US" sz="2400" b="0" i="0" smtClean="0">
                          <a:latin typeface="Times New Roman" charset="0"/>
                          <a:ea typeface="Times New Roman" charset="0"/>
                          <a:cs typeface="Times New Roman" charset="0"/>
                          <a:sym typeface="Symbol"/>
                        </a:rPr>
                        <m:t>y</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s</m:t>
                      </m:r>
                      <m:r>
                        <a:rPr lang="en-US" sz="2400" b="0" i="0" smtClean="0">
                          <a:latin typeface="Times New Roman" charset="0"/>
                          <a:ea typeface="Times New Roman" charset="0"/>
                          <a:cs typeface="Times New Roman" charset="0"/>
                          <a:sym typeface="Symbol"/>
                        </a:rPr>
                        <m:t>ố </m:t>
                      </m:r>
                      <m:r>
                        <m:rPr>
                          <m:sty m:val="p"/>
                        </m:rPr>
                        <a:rPr lang="en-US" sz="2400" b="0" i="0" smtClean="0">
                          <a:latin typeface="Times New Roman" charset="0"/>
                          <a:ea typeface="Times New Roman" charset="0"/>
                          <a:cs typeface="Times New Roman" charset="0"/>
                          <a:sym typeface="Symbol"/>
                        </a:rPr>
                        <m:t>vi</m:t>
                      </m:r>
                      <m:r>
                        <a:rPr lang="en-US" sz="2400" b="0" i="0" smtClean="0">
                          <a:latin typeface="Times New Roman" charset="0"/>
                          <a:ea typeface="Times New Roman" charset="0"/>
                          <a:cs typeface="Times New Roman" charset="0"/>
                          <a:sym typeface="Symbol"/>
                        </a:rPr>
                        <m:t>ê</m:t>
                      </m:r>
                      <m:r>
                        <m:rPr>
                          <m:sty m:val="p"/>
                        </m:rPr>
                        <a:rPr lang="en-US" sz="2400" b="0" i="0" smtClean="0">
                          <a:latin typeface="Times New Roman" charset="0"/>
                          <a:ea typeface="Times New Roman" charset="0"/>
                          <a:cs typeface="Times New Roman" charset="0"/>
                          <a:sym typeface="Symbol"/>
                        </a:rPr>
                        <m:t>n</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bi</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c</m:t>
                      </m:r>
                      <m:r>
                        <a:rPr lang="en-US" sz="2400" b="0" i="0" smtClean="0">
                          <a:latin typeface="Times New Roman" charset="0"/>
                          <a:ea typeface="Times New Roman" charset="0"/>
                          <a:cs typeface="Times New Roman" charset="0"/>
                          <a:sym typeface="Symbol"/>
                        </a:rPr>
                        <m:t>ủ</m:t>
                      </m:r>
                      <m:r>
                        <m:rPr>
                          <m:sty m:val="p"/>
                        </m:rPr>
                        <a:rPr lang="en-US" sz="2400" b="0" i="0" smtClean="0">
                          <a:latin typeface="Times New Roman" charset="0"/>
                          <a:ea typeface="Times New Roman" charset="0"/>
                          <a:cs typeface="Times New Roman" charset="0"/>
                          <a:sym typeface="Symbol"/>
                        </a:rPr>
                        <m:t>a</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ba</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b</m:t>
                      </m:r>
                      <m:r>
                        <a:rPr lang="en-US" sz="2400" b="0" i="0" smtClean="0">
                          <a:latin typeface="Times New Roman" charset="0"/>
                          <a:ea typeface="Times New Roman" charset="0"/>
                          <a:cs typeface="Times New Roman" charset="0"/>
                          <a:sym typeface="Symbol"/>
                        </a:rPr>
                        <m:t>ạ</m:t>
                      </m:r>
                      <m:r>
                        <m:rPr>
                          <m:sty m:val="p"/>
                        </m:rPr>
                        <a:rPr lang="en-US" sz="2400" b="0" i="0" smtClean="0">
                          <a:latin typeface="Times New Roman" charset="0"/>
                          <a:ea typeface="Times New Roman" charset="0"/>
                          <a:cs typeface="Times New Roman" charset="0"/>
                          <a:sym typeface="Symbol"/>
                        </a:rPr>
                        <m:t>n</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Minh</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H</m:t>
                      </m:r>
                      <m:r>
                        <a:rPr lang="en-US" sz="2400" b="0" i="0" smtClean="0">
                          <a:latin typeface="Times New Roman" charset="0"/>
                          <a:ea typeface="Times New Roman" charset="0"/>
                          <a:cs typeface="Times New Roman" charset="0"/>
                          <a:sym typeface="Symbol"/>
                        </a:rPr>
                        <m:t>ù</m:t>
                      </m:r>
                      <m:r>
                        <m:rPr>
                          <m:sty m:val="p"/>
                        </m:rPr>
                        <a:rPr lang="en-US" sz="2400" b="0" i="0" smtClean="0">
                          <a:latin typeface="Times New Roman" charset="0"/>
                          <a:ea typeface="Times New Roman" charset="0"/>
                          <a:cs typeface="Times New Roman" charset="0"/>
                          <a:sym typeface="Symbol"/>
                        </a:rPr>
                        <m:t>ng</m:t>
                      </m:r>
                      <m:r>
                        <a:rPr lang="en-US" sz="2400" b="0" i="0" smtClean="0">
                          <a:latin typeface="Times New Roman" charset="0"/>
                          <a:ea typeface="Times New Roman" charset="0"/>
                          <a:cs typeface="Times New Roman" charset="0"/>
                          <a:sym typeface="Symbol"/>
                        </a:rPr>
                        <m:t>,</m:t>
                      </m:r>
                      <m:r>
                        <m:rPr>
                          <m:sty m:val="p"/>
                        </m:rPr>
                        <a:rPr lang="en-US" sz="2400" b="0" i="0" smtClean="0">
                          <a:latin typeface="Times New Roman" charset="0"/>
                          <a:ea typeface="Times New Roman" charset="0"/>
                          <a:cs typeface="Times New Roman" charset="0"/>
                          <a:sym typeface="Symbol"/>
                        </a:rPr>
                        <m:t>D</m:t>
                      </m:r>
                      <m:r>
                        <a:rPr lang="en-US" sz="2400" b="0" i="0" smtClean="0">
                          <a:latin typeface="Times New Roman" charset="0"/>
                          <a:ea typeface="Times New Roman" charset="0"/>
                          <a:cs typeface="Times New Roman" charset="0"/>
                          <a:sym typeface="Symbol"/>
                        </a:rPr>
                        <m:t>ũ</m:t>
                      </m:r>
                      <m:r>
                        <m:rPr>
                          <m:sty m:val="p"/>
                        </m:rPr>
                        <a:rPr lang="en-US" sz="2400" b="0" i="0" smtClean="0">
                          <a:latin typeface="Times New Roman" charset="0"/>
                          <a:ea typeface="Times New Roman" charset="0"/>
                          <a:cs typeface="Times New Roman" charset="0"/>
                          <a:sym typeface="Symbol"/>
                        </a:rPr>
                        <m:t>ng</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l</m:t>
                      </m:r>
                      <m:r>
                        <a:rPr lang="en-US" sz="2400" b="0" i="0" smtClean="0">
                          <a:latin typeface="Times New Roman" charset="0"/>
                          <a:ea typeface="Times New Roman" charset="0"/>
                          <a:cs typeface="Times New Roman" charset="0"/>
                          <a:sym typeface="Symbol"/>
                        </a:rPr>
                        <m:t>ầ</m:t>
                      </m:r>
                      <m:r>
                        <m:rPr>
                          <m:sty m:val="p"/>
                        </m:rPr>
                        <a:rPr lang="en-US" sz="2400" b="0" i="0" smtClean="0">
                          <a:latin typeface="Times New Roman" charset="0"/>
                          <a:ea typeface="Times New Roman" charset="0"/>
                          <a:cs typeface="Times New Roman" charset="0"/>
                          <a:sym typeface="Symbol"/>
                        </a:rPr>
                        <m:t>n</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l</m:t>
                      </m:r>
                      <m:r>
                        <a:rPr lang="en-US" sz="2400" b="0" i="0" smtClean="0">
                          <a:latin typeface="Times New Roman" charset="0"/>
                          <a:ea typeface="Times New Roman" charset="0"/>
                          <a:cs typeface="Times New Roman" charset="0"/>
                          <a:sym typeface="Symbol"/>
                        </a:rPr>
                        <m:t>ượ</m:t>
                      </m:r>
                      <m:r>
                        <m:rPr>
                          <m:sty m:val="p"/>
                        </m:rPr>
                        <a:rPr lang="en-US" sz="2400" b="0" i="0" smtClean="0">
                          <a:latin typeface="Times New Roman" charset="0"/>
                          <a:ea typeface="Times New Roman" charset="0"/>
                          <a:cs typeface="Times New Roman" charset="0"/>
                          <a:sym typeface="Symbol"/>
                        </a:rPr>
                        <m:t>t</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l</m:t>
                      </m:r>
                      <m:r>
                        <a:rPr lang="en-US" sz="2400" b="0" i="0" smtClean="0">
                          <a:latin typeface="Times New Roman" charset="0"/>
                          <a:ea typeface="Times New Roman" charset="0"/>
                          <a:cs typeface="Times New Roman" charset="0"/>
                          <a:sym typeface="Symbol"/>
                        </a:rPr>
                        <m:t>à:</m:t>
                      </m:r>
                    </m:oMath>
                    <m:oMath xmlns:m="http://schemas.openxmlformats.org/officeDocument/2006/math">
                      <m:r>
                        <a:rPr lang="en-US" sz="2400" b="0" i="0" smtClean="0">
                          <a:latin typeface="Times New Roman" charset="0"/>
                          <a:ea typeface="Times New Roman" charset="0"/>
                          <a:cs typeface="Times New Roman" charset="0"/>
                          <a:sym typeface="Symbol"/>
                        </a:rPr>
                        <m:t>8</m:t>
                      </m:r>
                      <m:r>
                        <a:rPr lang="vi-VN" sz="2400" b="0" i="0" smtClean="0">
                          <a:latin typeface="Times New Roman" charset="0"/>
                          <a:ea typeface="Times New Roman" charset="0"/>
                          <a:cs typeface="Times New Roman" charset="0"/>
                          <a:sym typeface="Symbol"/>
                        </a:rPr>
                        <m:t> </m:t>
                      </m:r>
                      <m:r>
                        <m:rPr>
                          <m:sty m:val="p"/>
                        </m:rPr>
                        <a:rPr lang="vi-VN" sz="2400" i="1">
                          <a:latin typeface="Times New Roman" charset="0"/>
                          <a:ea typeface="Times New Roman" charset="0"/>
                          <a:cs typeface="Times New Roman" charset="0"/>
                          <a:sym typeface="Symbol"/>
                        </a:rPr>
                        <m:t>vi</m:t>
                      </m:r>
                      <m:r>
                        <a:rPr lang="vi-VN" sz="2400" i="1">
                          <a:latin typeface="Times New Roman" charset="0"/>
                          <a:ea typeface="Times New Roman" charset="0"/>
                          <a:cs typeface="Times New Roman" charset="0"/>
                          <a:sym typeface="Symbol"/>
                        </a:rPr>
                        <m:t>ê</m:t>
                      </m:r>
                      <m:r>
                        <m:rPr>
                          <m:sty m:val="p"/>
                        </m:rPr>
                        <a:rPr lang="vi-VN" sz="2400" i="1">
                          <a:latin typeface="Times New Roman" charset="0"/>
                          <a:ea typeface="Times New Roman" charset="0"/>
                          <a:cs typeface="Times New Roman" charset="0"/>
                          <a:sym typeface="Symbol"/>
                        </a:rPr>
                        <m:t>n</m:t>
                      </m:r>
                      <m:r>
                        <a:rPr lang="en-US" sz="2400" b="0" i="0" smtClean="0">
                          <a:latin typeface="Times New Roman" charset="0"/>
                          <a:ea typeface="Times New Roman" charset="0"/>
                          <a:cs typeface="Times New Roman" charset="0"/>
                          <a:sym typeface="Symbol"/>
                        </a:rPr>
                        <m:t> ;16</m:t>
                      </m:r>
                      <m:r>
                        <a:rPr lang="vi-VN" sz="2400" b="0" i="0" smtClean="0">
                          <a:latin typeface="Times New Roman" charset="0"/>
                          <a:ea typeface="Times New Roman" charset="0"/>
                          <a:cs typeface="Times New Roman" charset="0"/>
                          <a:sym typeface="Symbol"/>
                        </a:rPr>
                        <m:t> </m:t>
                      </m:r>
                      <m:r>
                        <m:rPr>
                          <m:sty m:val="p"/>
                        </m:rPr>
                        <a:rPr lang="vi-VN" sz="2400" i="1">
                          <a:latin typeface="Times New Roman" charset="0"/>
                          <a:ea typeface="Times New Roman" charset="0"/>
                          <a:cs typeface="Times New Roman" charset="0"/>
                          <a:sym typeface="Symbol"/>
                        </a:rPr>
                        <m:t>vi</m:t>
                      </m:r>
                      <m:r>
                        <a:rPr lang="vi-VN" sz="2400" i="1">
                          <a:latin typeface="Times New Roman" charset="0"/>
                          <a:ea typeface="Times New Roman" charset="0"/>
                          <a:cs typeface="Times New Roman" charset="0"/>
                          <a:sym typeface="Symbol"/>
                        </a:rPr>
                        <m:t>ê</m:t>
                      </m:r>
                      <m:r>
                        <m:rPr>
                          <m:sty m:val="p"/>
                        </m:rPr>
                        <a:rPr lang="vi-VN" sz="2400" i="1">
                          <a:latin typeface="Times New Roman" charset="0"/>
                          <a:ea typeface="Times New Roman" charset="0"/>
                          <a:cs typeface="Times New Roman" charset="0"/>
                          <a:sym typeface="Symbol"/>
                        </a:rPr>
                        <m:t>n</m:t>
                      </m:r>
                      <m:r>
                        <a:rPr lang="en-US" sz="2400" b="0" i="0" smtClean="0">
                          <a:latin typeface="Times New Roman" charset="0"/>
                          <a:ea typeface="Times New Roman" charset="0"/>
                          <a:cs typeface="Times New Roman" charset="0"/>
                          <a:sym typeface="Symbol"/>
                        </a:rPr>
                        <m:t> ;20</m:t>
                      </m:r>
                      <m:r>
                        <a:rPr lang="vi-VN" sz="2400" b="0" i="0" smtClean="0">
                          <a:latin typeface="Times New Roman" charset="0"/>
                          <a:ea typeface="Times New Roman" charset="0"/>
                          <a:cs typeface="Times New Roman" charset="0"/>
                          <a:sym typeface="Symbol"/>
                        </a:rPr>
                        <m:t> </m:t>
                      </m:r>
                      <m:r>
                        <m:rPr>
                          <m:sty m:val="p"/>
                        </m:rPr>
                        <a:rPr lang="vi-VN" sz="2400" i="1">
                          <a:latin typeface="Times New Roman" charset="0"/>
                          <a:ea typeface="Times New Roman" charset="0"/>
                          <a:cs typeface="Times New Roman" charset="0"/>
                          <a:sym typeface="Symbol"/>
                        </a:rPr>
                        <m:t>vi</m:t>
                      </m:r>
                      <m:r>
                        <a:rPr lang="vi-VN" sz="2400" i="1">
                          <a:latin typeface="Times New Roman" charset="0"/>
                          <a:ea typeface="Times New Roman" charset="0"/>
                          <a:cs typeface="Times New Roman" charset="0"/>
                          <a:sym typeface="Symbol"/>
                        </a:rPr>
                        <m:t>ê</m:t>
                      </m:r>
                      <m:r>
                        <m:rPr>
                          <m:sty m:val="p"/>
                        </m:rPr>
                        <a:rPr lang="vi-VN" sz="2400" i="1">
                          <a:latin typeface="Times New Roman" charset="0"/>
                          <a:ea typeface="Times New Roman" charset="0"/>
                          <a:cs typeface="Times New Roman" charset="0"/>
                          <a:sym typeface="Symbol"/>
                        </a:rPr>
                        <m:t>n</m:t>
                      </m:r>
                    </m:oMath>
                  </m:oMathPara>
                </a14:m>
                <a:endParaRPr lang="en-US" sz="2400" b="0" dirty="0" smtClean="0">
                  <a:latin typeface="Times New Roman" charset="0"/>
                  <a:ea typeface="Times New Roman" charset="0"/>
                  <a:cs typeface="Times New Roman"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871881" y="5974138"/>
                <a:ext cx="7399783" cy="830997"/>
              </a:xfrm>
              <a:prstGeom prst="rect">
                <a:avLst/>
              </a:prstGeom>
              <a:blipFill rotWithShape="0">
                <a:blip r:embed="rId2"/>
                <a:stretch>
                  <a:fillRect t="-56618" b="-73529"/>
                </a:stretch>
              </a:blipFill>
            </p:spPr>
            <p:txBody>
              <a:bodyPr/>
              <a:lstStyle/>
              <a:p>
                <a:r>
                  <a:rPr lang="en-US">
                    <a:noFill/>
                  </a:rPr>
                  <a:t> </a:t>
                </a:r>
              </a:p>
            </p:txBody>
          </p:sp>
        </mc:Fallback>
      </mc:AlternateContent>
      <p:sp>
        <p:nvSpPr>
          <p:cNvPr id="5" name="Rectangle 4"/>
          <p:cNvSpPr/>
          <p:nvPr/>
        </p:nvSpPr>
        <p:spPr>
          <a:xfrm>
            <a:off x="424338" y="1374113"/>
            <a:ext cx="747320" cy="461665"/>
          </a:xfrm>
          <a:prstGeom prst="rect">
            <a:avLst/>
          </a:prstGeom>
        </p:spPr>
        <p:txBody>
          <a:bodyPr wrap="none">
            <a:spAutoFit/>
          </a:bodyPr>
          <a:lstStyle/>
          <a:p>
            <a:r>
              <a:rPr lang="en-US" sz="2400" b="1" dirty="0" smtClean="0">
                <a:ln w="10541" cmpd="sng">
                  <a:solidFill>
                    <a:schemeClr val="accent1">
                      <a:shade val="88000"/>
                      <a:satMod val="110000"/>
                    </a:schemeClr>
                  </a:solidFill>
                  <a:prstDash val="solid"/>
                </a:ln>
                <a:solidFill>
                  <a:srgbClr val="FF0000"/>
                </a:solidFill>
                <a:latin typeface="Times New Roman" charset="0"/>
                <a:ea typeface="Times New Roman" charset="0"/>
                <a:cs typeface="Times New Roman" charset="0"/>
              </a:rPr>
              <a:t>Giải</a:t>
            </a:r>
            <a:endParaRPr lang="vi-VN" sz="2400" dirty="0">
              <a:solidFill>
                <a:srgbClr val="FF000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6" name="Rectangle 5"/>
              <p:cNvSpPr/>
              <p:nvPr/>
            </p:nvSpPr>
            <p:spPr>
              <a:xfrm>
                <a:off x="42470" y="1737523"/>
                <a:ext cx="292099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G</m:t>
                      </m:r>
                      <m:r>
                        <a:rPr lang="en-US" sz="2400" i="0">
                          <a:latin typeface="Times New Roman" charset="0"/>
                          <a:ea typeface="Times New Roman" charset="0"/>
                          <a:cs typeface="Times New Roman" charset="0"/>
                        </a:rPr>
                        <m:t>ọ</m:t>
                      </m:r>
                      <m:r>
                        <m:rPr>
                          <m:sty m:val="p"/>
                        </m:rPr>
                        <a:rPr lang="en-US" sz="2400" i="0">
                          <a:latin typeface="Times New Roman" charset="0"/>
                          <a:ea typeface="Times New Roman" charset="0"/>
                          <a:cs typeface="Times New Roman" charset="0"/>
                        </a:rPr>
                        <m:t>i</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ầ</m:t>
                      </m:r>
                      <m:r>
                        <m:rPr>
                          <m:sty m:val="p"/>
                        </m:rPr>
                        <a:rPr lang="en-US" sz="2400" i="0">
                          <a:latin typeface="Times New Roman" charset="0"/>
                          <a:ea typeface="Times New Roman" charset="0"/>
                          <a:cs typeface="Times New Roman" charset="0"/>
                        </a:rPr>
                        <m:t>n</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ượ</m:t>
                      </m:r>
                      <m:r>
                        <m:rPr>
                          <m:sty m:val="p"/>
                        </m:rPr>
                        <a:rPr lang="en-US" sz="2400" i="0">
                          <a:latin typeface="Times New Roman" charset="0"/>
                          <a:ea typeface="Times New Roman" charset="0"/>
                          <a:cs typeface="Times New Roman" charset="0"/>
                        </a:rPr>
                        <m:t>t</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à </m:t>
                      </m:r>
                    </m:oMath>
                  </m:oMathPara>
                </a14:m>
                <a:endParaRPr lang="vi-VN" sz="2400" dirty="0">
                  <a:latin typeface="Times New Roman" charset="0"/>
                  <a:ea typeface="Times New Roman" charset="0"/>
                  <a:cs typeface="Times New Roman" charset="0"/>
                </a:endParaRPr>
              </a:p>
            </p:txBody>
          </p:sp>
        </mc:Choice>
        <mc:Fallback>
          <p:sp>
            <p:nvSpPr>
              <p:cNvPr id="6" name="Rectangle 5"/>
              <p:cNvSpPr>
                <a:spLocks noRot="1" noChangeAspect="1" noMove="1" noResize="1" noEditPoints="1" noAdjustHandles="1" noChangeArrowheads="1" noChangeShapeType="1" noTextEdit="1"/>
              </p:cNvSpPr>
              <p:nvPr/>
            </p:nvSpPr>
            <p:spPr>
              <a:xfrm>
                <a:off x="42470" y="1737523"/>
                <a:ext cx="2920991" cy="461665"/>
              </a:xfrm>
              <a:prstGeom prst="rect">
                <a:avLst/>
              </a:prstGeom>
              <a:blipFill rotWithShape="0">
                <a:blip r:embed="rId3"/>
                <a:stretch>
                  <a:fillRect t="-101316" r="-418"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2703233" y="1740839"/>
                <a:ext cx="541526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s</m:t>
                      </m:r>
                      <m:r>
                        <a:rPr lang="en-US" sz="2400" i="0">
                          <a:latin typeface="Times New Roman" charset="0"/>
                          <a:ea typeface="Times New Roman" charset="0"/>
                          <a:cs typeface="Times New Roman" charset="0"/>
                        </a:rPr>
                        <m:t>ố </m:t>
                      </m:r>
                      <m:r>
                        <m:rPr>
                          <m:sty m:val="p"/>
                        </m:rPr>
                        <a:rPr lang="en-US" sz="2400" i="0">
                          <a:latin typeface="Times New Roman" charset="0"/>
                          <a:ea typeface="Times New Roman" charset="0"/>
                          <a:cs typeface="Times New Roman" charset="0"/>
                        </a:rPr>
                        <m:t>vi</m:t>
                      </m:r>
                      <m:r>
                        <a:rPr lang="en-US" sz="2400" i="0">
                          <a:latin typeface="Times New Roman" charset="0"/>
                          <a:ea typeface="Times New Roman" charset="0"/>
                          <a:cs typeface="Times New Roman" charset="0"/>
                        </a:rPr>
                        <m:t>ê</m:t>
                      </m:r>
                      <m:r>
                        <m:rPr>
                          <m:sty m:val="p"/>
                        </m:rPr>
                        <a:rPr lang="en-US" sz="2400" i="0">
                          <a:latin typeface="Times New Roman" charset="0"/>
                          <a:ea typeface="Times New Roman" charset="0"/>
                          <a:cs typeface="Times New Roman" charset="0"/>
                        </a:rPr>
                        <m:t>n</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bi</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ủ</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ba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ạ</m:t>
                      </m:r>
                      <m:r>
                        <m:rPr>
                          <m:sty m:val="p"/>
                        </m:rPr>
                        <a:rPr lang="en-US" sz="2400" i="0">
                          <a:latin typeface="Times New Roman" charset="0"/>
                          <a:ea typeface="Times New Roman" charset="0"/>
                          <a:cs typeface="Times New Roman" charset="0"/>
                        </a:rPr>
                        <m:t>n</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Minh</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H</m:t>
                      </m:r>
                      <m:r>
                        <a:rPr lang="en-US" sz="2400" i="0">
                          <a:latin typeface="Times New Roman" charset="0"/>
                          <a:ea typeface="Times New Roman" charset="0"/>
                          <a:cs typeface="Times New Roman" charset="0"/>
                        </a:rPr>
                        <m:t>ù</m:t>
                      </m:r>
                      <m:r>
                        <m:rPr>
                          <m:sty m:val="p"/>
                        </m:rPr>
                        <a:rPr lang="en-US" sz="2400" i="0">
                          <a:latin typeface="Times New Roman" charset="0"/>
                          <a:ea typeface="Times New Roman" charset="0"/>
                          <a:cs typeface="Times New Roman" charset="0"/>
                        </a:rPr>
                        <m:t>ng</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D</m:t>
                      </m:r>
                      <m:r>
                        <a:rPr lang="en-US" sz="2400" i="0">
                          <a:latin typeface="Times New Roman" charset="0"/>
                          <a:ea typeface="Times New Roman" charset="0"/>
                          <a:cs typeface="Times New Roman" charset="0"/>
                        </a:rPr>
                        <m:t>ũ</m:t>
                      </m:r>
                      <m:r>
                        <m:rPr>
                          <m:sty m:val="p"/>
                        </m:rPr>
                        <a:rPr lang="en-US" sz="2400" i="0">
                          <a:latin typeface="Times New Roman" charset="0"/>
                          <a:ea typeface="Times New Roman" charset="0"/>
                          <a:cs typeface="Times New Roman" charset="0"/>
                        </a:rPr>
                        <m:t>ng</m:t>
                      </m:r>
                      <m:r>
                        <a:rPr lang="en-US" sz="2400" i="0">
                          <a:latin typeface="Times New Roman" charset="0"/>
                          <a:ea typeface="Times New Roman" charset="0"/>
                          <a:cs typeface="Times New Roman" charset="0"/>
                        </a:rPr>
                        <m:t>.</m:t>
                      </m:r>
                    </m:oMath>
                  </m:oMathPara>
                </a14:m>
                <a:endParaRPr lang="en-US" sz="2400" dirty="0">
                  <a:latin typeface="Times New Roman" charset="0"/>
                  <a:ea typeface="Times New Roman" charset="0"/>
                  <a:cs typeface="Times New Roman" charset="0"/>
                </a:endParaRPr>
              </a:p>
            </p:txBody>
          </p:sp>
        </mc:Choice>
        <mc:Fallback>
          <p:sp>
            <p:nvSpPr>
              <p:cNvPr id="7" name="Rectangle 6"/>
              <p:cNvSpPr>
                <a:spLocks noRot="1" noChangeAspect="1" noMove="1" noResize="1" noEditPoints="1" noAdjustHandles="1" noChangeArrowheads="1" noChangeShapeType="1" noTextEdit="1"/>
              </p:cNvSpPr>
              <p:nvPr/>
            </p:nvSpPr>
            <p:spPr>
              <a:xfrm>
                <a:off x="2703233" y="1740839"/>
                <a:ext cx="5415265" cy="461665"/>
              </a:xfrm>
              <a:prstGeom prst="rect">
                <a:avLst/>
              </a:prstGeom>
              <a:blipFill rotWithShape="0">
                <a:blip r:embed="rId4"/>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325148" y="2326201"/>
                <a:ext cx="270933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Theo</m:t>
                      </m:r>
                      <m:r>
                        <a:rPr lang="en-US" sz="2400" i="0">
                          <a:latin typeface="Times New Roman" charset="0"/>
                          <a:ea typeface="Times New Roman" charset="0"/>
                          <a:cs typeface="Times New Roman" charset="0"/>
                        </a:rPr>
                        <m:t> đề </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à</m:t>
                      </m:r>
                      <m:r>
                        <m:rPr>
                          <m:sty m:val="p"/>
                        </m:rPr>
                        <a:rPr lang="en-US" sz="2400" i="0">
                          <a:latin typeface="Times New Roman" charset="0"/>
                          <a:ea typeface="Times New Roman" charset="0"/>
                          <a:cs typeface="Times New Roman" charset="0"/>
                        </a:rPr>
                        <m:t>i</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ó: </m:t>
                      </m:r>
                    </m:oMath>
                  </m:oMathPara>
                </a14:m>
                <a:endParaRPr lang="vi-VN" sz="2400" dirty="0">
                  <a:latin typeface="Times New Roman" charset="0"/>
                  <a:ea typeface="Times New Roman" charset="0"/>
                  <a:cs typeface="Times New Roman" charset="0"/>
                </a:endParaRPr>
              </a:p>
            </p:txBody>
          </p:sp>
        </mc:Choice>
        <mc:Fallback>
          <p:sp>
            <p:nvSpPr>
              <p:cNvPr id="8" name="Rectangle 7"/>
              <p:cNvSpPr>
                <a:spLocks noRot="1" noChangeAspect="1" noMove="1" noResize="1" noEditPoints="1" noAdjustHandles="1" noChangeArrowheads="1" noChangeShapeType="1" noTextEdit="1"/>
              </p:cNvSpPr>
              <p:nvPr/>
            </p:nvSpPr>
            <p:spPr>
              <a:xfrm>
                <a:off x="325148" y="2326201"/>
                <a:ext cx="2709331" cy="461665"/>
              </a:xfrm>
              <a:prstGeom prst="rect">
                <a:avLst/>
              </a:prstGeom>
              <a:blipFill rotWithShape="0">
                <a:blip r:embed="rId5"/>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2927172" y="2142885"/>
                <a:ext cx="1584344" cy="7935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num>
                        <m:den>
                          <m:r>
                            <a:rPr lang="en-US" sz="2400" i="0">
                              <a:latin typeface="Times New Roman" charset="0"/>
                              <a:ea typeface="Times New Roman" charset="0"/>
                              <a:cs typeface="Times New Roman" charset="0"/>
                            </a:rPr>
                            <m:t>2</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b</m:t>
                          </m:r>
                        </m:num>
                        <m:den>
                          <m:r>
                            <a:rPr lang="en-US" sz="2400" i="0">
                              <a:latin typeface="Times New Roman" charset="0"/>
                              <a:ea typeface="Times New Roman" charset="0"/>
                              <a:cs typeface="Times New Roman" charset="0"/>
                            </a:rPr>
                            <m:t>4</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c</m:t>
                          </m:r>
                        </m:num>
                        <m:den>
                          <m:r>
                            <a:rPr lang="en-US" sz="2400" i="0">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9" name="Rectangle 8"/>
              <p:cNvSpPr>
                <a:spLocks noRot="1" noChangeAspect="1" noMove="1" noResize="1" noEditPoints="1" noAdjustHandles="1" noChangeArrowheads="1" noChangeShapeType="1" noTextEdit="1"/>
              </p:cNvSpPr>
              <p:nvPr/>
            </p:nvSpPr>
            <p:spPr>
              <a:xfrm>
                <a:off x="2927172" y="2142885"/>
                <a:ext cx="1584344" cy="793551"/>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4444856" y="2371402"/>
                <a:ext cx="275158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v</m:t>
                      </m:r>
                      <m:r>
                        <a:rPr lang="en-US" sz="2400" i="0">
                          <a:latin typeface="Times New Roman" charset="0"/>
                          <a:ea typeface="Times New Roman" charset="0"/>
                          <a:cs typeface="Times New Roman" charset="0"/>
                        </a:rPr>
                        <m:t>à </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=44. </m:t>
                      </m:r>
                    </m:oMath>
                  </m:oMathPara>
                </a14:m>
                <a:endParaRPr lang="en-US" sz="2400" dirty="0">
                  <a:latin typeface="Times New Roman" charset="0"/>
                  <a:ea typeface="Times New Roman" charset="0"/>
                  <a:cs typeface="Times New Roman" charset="0"/>
                </a:endParaRPr>
              </a:p>
            </p:txBody>
          </p:sp>
        </mc:Choice>
        <mc:Fallback>
          <p:sp>
            <p:nvSpPr>
              <p:cNvPr id="10" name="Rectangle 9"/>
              <p:cNvSpPr>
                <a:spLocks noRot="1" noChangeAspect="1" noMove="1" noResize="1" noEditPoints="1" noAdjustHandles="1" noChangeArrowheads="1" noChangeShapeType="1" noTextEdit="1"/>
              </p:cNvSpPr>
              <p:nvPr/>
            </p:nvSpPr>
            <p:spPr>
              <a:xfrm>
                <a:off x="4444856" y="2371402"/>
                <a:ext cx="2751587" cy="461665"/>
              </a:xfrm>
              <a:prstGeom prst="rect">
                <a:avLst/>
              </a:prstGeom>
              <a:blipFill rotWithShape="0">
                <a:blip r:embed="rId7"/>
                <a:stretch>
                  <a:fillRect t="-101316"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797998" y="2868076"/>
                <a:ext cx="5448928"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smtClean="0">
                          <a:latin typeface="Times New Roman" charset="0"/>
                          <a:ea typeface="Times New Roman" charset="0"/>
                          <a:cs typeface="Times New Roman" charset="0"/>
                        </a:rPr>
                        <m:t>Theo</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t</m:t>
                      </m:r>
                      <m:r>
                        <a:rPr lang="en-US" sz="2400" i="0" smtClean="0">
                          <a:latin typeface="Times New Roman" charset="0"/>
                          <a:ea typeface="Times New Roman" charset="0"/>
                          <a:cs typeface="Times New Roman" charset="0"/>
                        </a:rPr>
                        <m:t>í</m:t>
                      </m:r>
                      <m:r>
                        <m:rPr>
                          <m:sty m:val="p"/>
                        </m:rPr>
                        <a:rPr lang="en-US" sz="2400" i="0" smtClean="0">
                          <a:latin typeface="Times New Roman" charset="0"/>
                          <a:ea typeface="Times New Roman" charset="0"/>
                          <a:cs typeface="Times New Roman" charset="0"/>
                        </a:rPr>
                        <m:t>nh</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ch</m:t>
                      </m:r>
                      <m:r>
                        <a:rPr lang="en-US" sz="2400" i="0" smtClean="0">
                          <a:latin typeface="Times New Roman" charset="0"/>
                          <a:ea typeface="Times New Roman" charset="0"/>
                          <a:cs typeface="Times New Roman" charset="0"/>
                        </a:rPr>
                        <m:t>ấ</m:t>
                      </m:r>
                      <m:r>
                        <m:rPr>
                          <m:sty m:val="p"/>
                        </m:rPr>
                        <a:rPr lang="en-US" sz="2400" i="0" smtClean="0">
                          <a:latin typeface="Times New Roman" charset="0"/>
                          <a:ea typeface="Times New Roman" charset="0"/>
                          <a:cs typeface="Times New Roman" charset="0"/>
                        </a:rPr>
                        <m:t>t</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d</m:t>
                      </m:r>
                      <m:r>
                        <a:rPr lang="en-US" sz="2400" i="0" smtClean="0">
                          <a:latin typeface="Times New Roman" charset="0"/>
                          <a:ea typeface="Times New Roman" charset="0"/>
                          <a:cs typeface="Times New Roman" charset="0"/>
                        </a:rPr>
                        <m:t>ã</m:t>
                      </m:r>
                      <m:r>
                        <m:rPr>
                          <m:sty m:val="p"/>
                        </m:rPr>
                        <a:rPr lang="en-US" sz="2400" i="0" smtClean="0">
                          <a:latin typeface="Times New Roman" charset="0"/>
                          <a:ea typeface="Times New Roman" charset="0"/>
                          <a:cs typeface="Times New Roman" charset="0"/>
                        </a:rPr>
                        <m:t>y</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t</m:t>
                      </m:r>
                      <m:r>
                        <a:rPr lang="en-US" sz="2400" i="0" smtClean="0">
                          <a:latin typeface="Times New Roman" charset="0"/>
                          <a:ea typeface="Times New Roman" charset="0"/>
                          <a:cs typeface="Times New Roman" charset="0"/>
                        </a:rPr>
                        <m:t>ỉ </m:t>
                      </m:r>
                      <m:r>
                        <m:rPr>
                          <m:sty m:val="p"/>
                        </m:rPr>
                        <a:rPr lang="en-US" sz="2400" i="0" smtClean="0">
                          <a:latin typeface="Times New Roman" charset="0"/>
                          <a:ea typeface="Times New Roman" charset="0"/>
                          <a:cs typeface="Times New Roman" charset="0"/>
                        </a:rPr>
                        <m:t>s</m:t>
                      </m:r>
                      <m:r>
                        <a:rPr lang="en-US" sz="2400" i="0" smtClean="0">
                          <a:latin typeface="Times New Roman" charset="0"/>
                          <a:ea typeface="Times New Roman" charset="0"/>
                          <a:cs typeface="Times New Roman" charset="0"/>
                        </a:rPr>
                        <m:t>ố </m:t>
                      </m:r>
                      <m:r>
                        <m:rPr>
                          <m:sty m:val="p"/>
                        </m:rPr>
                        <a:rPr lang="en-US" sz="2400" i="0" smtClean="0">
                          <a:latin typeface="Times New Roman" charset="0"/>
                          <a:ea typeface="Times New Roman" charset="0"/>
                          <a:cs typeface="Times New Roman" charset="0"/>
                        </a:rPr>
                        <m:t>b</m:t>
                      </m:r>
                      <m:r>
                        <a:rPr lang="en-US" sz="2400" i="0" smtClean="0">
                          <a:latin typeface="Times New Roman" charset="0"/>
                          <a:ea typeface="Times New Roman" charset="0"/>
                          <a:cs typeface="Times New Roman" charset="0"/>
                        </a:rPr>
                        <m:t>ằ</m:t>
                      </m:r>
                      <m:r>
                        <m:rPr>
                          <m:sty m:val="p"/>
                        </m:rPr>
                        <a:rPr lang="en-US" sz="2400" i="0" smtClean="0">
                          <a:latin typeface="Times New Roman" charset="0"/>
                          <a:ea typeface="Times New Roman" charset="0"/>
                          <a:cs typeface="Times New Roman" charset="0"/>
                        </a:rPr>
                        <m:t>ng</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nhau</m:t>
                      </m:r>
                      <m:r>
                        <a:rPr lang="en-US" sz="2400" b="0" i="0" smtClean="0">
                          <a:latin typeface="Times New Roman" charset="0"/>
                          <a:ea typeface="Times New Roman" charset="0"/>
                          <a:cs typeface="Times New Roman" charset="0"/>
                        </a:rPr>
                        <m:t> </m:t>
                      </m:r>
                      <m:r>
                        <m:rPr>
                          <m:sty m:val="p"/>
                        </m:rPr>
                        <a:rPr lang="en-US" sz="2400" b="0" i="0" smtClean="0">
                          <a:latin typeface="Times New Roman" charset="0"/>
                          <a:ea typeface="Times New Roman" charset="0"/>
                          <a:cs typeface="Times New Roman" charset="0"/>
                        </a:rPr>
                        <m:t>ta</m:t>
                      </m:r>
                      <m:r>
                        <a:rPr lang="en-US" sz="2400" b="0" i="0" smtClean="0">
                          <a:latin typeface="Times New Roman" charset="0"/>
                          <a:ea typeface="Times New Roman" charset="0"/>
                          <a:cs typeface="Times New Roman" charset="0"/>
                        </a:rPr>
                        <m:t> </m:t>
                      </m:r>
                      <m:r>
                        <m:rPr>
                          <m:sty m:val="p"/>
                        </m:rPr>
                        <a:rPr lang="en-US" sz="2400" b="0" i="0" smtClean="0">
                          <a:latin typeface="Times New Roman" charset="0"/>
                          <a:ea typeface="Times New Roman" charset="0"/>
                          <a:cs typeface="Times New Roman" charset="0"/>
                        </a:rPr>
                        <m:t>c</m:t>
                      </m:r>
                      <m:r>
                        <a:rPr lang="en-US" sz="2400" b="0" i="0" smtClean="0">
                          <a:latin typeface="Times New Roman" charset="0"/>
                          <a:ea typeface="Times New Roman" charset="0"/>
                          <a:cs typeface="Times New Roman" charset="0"/>
                        </a:rPr>
                        <m:t>ó</m:t>
                      </m:r>
                    </m:oMath>
                  </m:oMathPara>
                </a14:m>
                <a:endParaRPr lang="vi-VN" sz="2400" dirty="0">
                  <a:latin typeface="Times New Roman" charset="0"/>
                  <a:ea typeface="Times New Roman" charset="0"/>
                  <a:cs typeface="Times New Roman"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797998" y="2868076"/>
                <a:ext cx="5448928" cy="461665"/>
              </a:xfrm>
              <a:prstGeom prst="rect">
                <a:avLst/>
              </a:prstGeom>
              <a:blipFill rotWithShape="0">
                <a:blip r:embed="rId8"/>
                <a:stretch>
                  <a:fillRect t="-101316"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1139606" y="3211007"/>
                <a:ext cx="3226396" cy="79977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num>
                        <m:den>
                          <m:r>
                            <a:rPr lang="en-US" sz="2400" i="0">
                              <a:latin typeface="Times New Roman" charset="0"/>
                              <a:ea typeface="Times New Roman" charset="0"/>
                              <a:cs typeface="Times New Roman" charset="0"/>
                            </a:rPr>
                            <m:t>2</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b</m:t>
                          </m:r>
                        </m:num>
                        <m:den>
                          <m:r>
                            <a:rPr lang="en-US" sz="2400" i="0">
                              <a:latin typeface="Times New Roman" charset="0"/>
                              <a:ea typeface="Times New Roman" charset="0"/>
                              <a:cs typeface="Times New Roman" charset="0"/>
                            </a:rPr>
                            <m:t>4</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c</m:t>
                          </m:r>
                        </m:num>
                        <m:den>
                          <m:r>
                            <a:rPr lang="en-US" sz="2400" i="0">
                              <a:latin typeface="Times New Roman" charset="0"/>
                              <a:ea typeface="Times New Roman" charset="0"/>
                              <a:cs typeface="Times New Roman" charset="0"/>
                            </a:rPr>
                            <m:t>5</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c</m:t>
                          </m:r>
                        </m:num>
                        <m:den>
                          <m:r>
                            <a:rPr lang="en-US" sz="2400" i="0">
                              <a:latin typeface="Times New Roman" charset="0"/>
                              <a:ea typeface="Times New Roman" charset="0"/>
                              <a:cs typeface="Times New Roman" charset="0"/>
                            </a:rPr>
                            <m:t>2+4+5</m:t>
                          </m:r>
                        </m:den>
                      </m:f>
                    </m:oMath>
                  </m:oMathPara>
                </a14:m>
                <a:endParaRPr lang="vi-VN" sz="2400" dirty="0">
                  <a:latin typeface="Times New Roman" charset="0"/>
                  <a:ea typeface="Times New Roman" charset="0"/>
                  <a:cs typeface="Times New Roman"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1139606" y="3211007"/>
                <a:ext cx="3226396" cy="799771"/>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4216873" y="3247301"/>
                <a:ext cx="1486241" cy="7824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a:rPr lang="en-US" sz="2400" i="0">
                              <a:latin typeface="Times New Roman" charset="0"/>
                              <a:ea typeface="Times New Roman" charset="0"/>
                              <a:cs typeface="Times New Roman" charset="0"/>
                            </a:rPr>
                            <m:t>44</m:t>
                          </m:r>
                        </m:num>
                        <m:den>
                          <m:r>
                            <a:rPr lang="en-US" sz="2400" i="0">
                              <a:latin typeface="Times New Roman" charset="0"/>
                              <a:ea typeface="Times New Roman" charset="0"/>
                              <a:cs typeface="Times New Roman" charset="0"/>
                            </a:rPr>
                            <m:t>11</m:t>
                          </m:r>
                        </m:den>
                      </m:f>
                      <m:r>
                        <a:rPr lang="en-US" sz="2400" i="0">
                          <a:latin typeface="Times New Roman" charset="0"/>
                          <a:ea typeface="Times New Roman" charset="0"/>
                          <a:cs typeface="Times New Roman" charset="0"/>
                        </a:rPr>
                        <m:t>=4</m:t>
                      </m:r>
                    </m:oMath>
                  </m:oMathPara>
                </a14:m>
                <a:endParaRPr lang="en-US" sz="2400" dirty="0">
                  <a:latin typeface="Times New Roman" charset="0"/>
                  <a:ea typeface="Times New Roman" charset="0"/>
                  <a:cs typeface="Times New Roman" charset="0"/>
                </a:endParaRPr>
              </a:p>
            </p:txBody>
          </p:sp>
        </mc:Choice>
        <mc:Fallback>
          <p:sp>
            <p:nvSpPr>
              <p:cNvPr id="13" name="Rectangle 12"/>
              <p:cNvSpPr>
                <a:spLocks noRot="1" noChangeAspect="1" noMove="1" noResize="1" noEditPoints="1" noAdjustHandles="1" noChangeArrowheads="1" noChangeShapeType="1" noTextEdit="1"/>
              </p:cNvSpPr>
              <p:nvPr/>
            </p:nvSpPr>
            <p:spPr>
              <a:xfrm>
                <a:off x="4216873" y="3247301"/>
                <a:ext cx="1486241" cy="782458"/>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747509" y="3979123"/>
                <a:ext cx="1966629" cy="579326"/>
              </a:xfrm>
              <a:prstGeom prst="rect">
                <a:avLst/>
              </a:prstGeom>
            </p:spPr>
            <p:txBody>
              <a:bodyPr wrap="none">
                <a:spAutoFit/>
              </a:bodyPr>
              <a:lstStyle/>
              <a:p>
                <a:pPr/>
                <a:r>
                  <a:rPr lang="vi-VN" sz="2400" dirty="0" smtClean="0">
                    <a:latin typeface="Times New Roman" charset="0"/>
                    <a:ea typeface="Times New Roman" charset="0"/>
                    <a:cs typeface="Times New Roman" charset="0"/>
                  </a:rPr>
                  <a:t>Suy </a:t>
                </a:r>
                <a14:m>
                  <m:oMath xmlns:m="http://schemas.openxmlformats.org/officeDocument/2006/math">
                    <m:r>
                      <m:rPr>
                        <m:sty m:val="p"/>
                      </m:rPr>
                      <a:rPr lang="vi-VN" sz="2400" i="1" smtClean="0">
                        <a:latin typeface="Times New Roman" charset="0"/>
                        <a:ea typeface="Times New Roman" charset="0"/>
                        <a:cs typeface="Times New Roman" charset="0"/>
                      </a:rPr>
                      <m:t>ra</m:t>
                    </m:r>
                    <m:r>
                      <a:rPr lang="vi-VN" sz="2400" b="0" i="0" smtClean="0">
                        <a:latin typeface="Cambria Math" charset="0"/>
                        <a:ea typeface="Times New Roman" charset="0"/>
                        <a:cs typeface="Times New Roman" charset="0"/>
                      </a:rPr>
                      <m:t> </m:t>
                    </m:r>
                    <m:r>
                      <a:rPr lang="vi-VN" sz="2400" b="0" i="0" smtClean="0">
                        <a:latin typeface="Times New Roman" charset="0"/>
                        <a:ea typeface="Times New Roman" charset="0"/>
                        <a:cs typeface="Times New Roman" charset="0"/>
                      </a:rPr>
                      <m:t> </m:t>
                    </m:r>
                    <m:f>
                      <m:fPr>
                        <m:ctrlPr>
                          <a:rPr lang="vi-VN" sz="2400">
                            <a:latin typeface="Times New Roman" charset="0"/>
                            <a:ea typeface="Times New Roman" charset="0"/>
                            <a:cs typeface="Times New Roman" charset="0"/>
                          </a:rPr>
                        </m:ctrlPr>
                      </m:fPr>
                      <m:num>
                        <m:r>
                          <m:rPr>
                            <m:sty m:val="p"/>
                          </m:rPr>
                          <a:rPr lang="vi-VN" sz="2400" i="0">
                            <a:latin typeface="Times New Roman" charset="0"/>
                            <a:ea typeface="Times New Roman" charset="0"/>
                            <a:cs typeface="Times New Roman" charset="0"/>
                          </a:rPr>
                          <m:t>a</m:t>
                        </m:r>
                      </m:num>
                      <m:den>
                        <m:r>
                          <a:rPr lang="vi-VN" sz="2400" i="0">
                            <a:latin typeface="Times New Roman" charset="0"/>
                            <a:ea typeface="Times New Roman" charset="0"/>
                            <a:cs typeface="Times New Roman" charset="0"/>
                          </a:rPr>
                          <m:t>2</m:t>
                        </m:r>
                      </m:den>
                    </m:f>
                    <m:r>
                      <a:rPr lang="en-US" sz="2400" i="0">
                        <a:latin typeface="Times New Roman" charset="0"/>
                        <a:ea typeface="Times New Roman" charset="0"/>
                        <a:cs typeface="Times New Roman" charset="0"/>
                      </a:rPr>
                      <m:t>=4 </m:t>
                    </m:r>
                  </m:oMath>
                </a14:m>
                <a:endParaRPr lang="vi-VN" sz="2400" dirty="0">
                  <a:latin typeface="Times New Roman" charset="0"/>
                  <a:ea typeface="Times New Roman" charset="0"/>
                  <a:cs typeface="Times New Roman" charset="0"/>
                </a:endParaRPr>
              </a:p>
            </p:txBody>
          </p:sp>
        </mc:Choice>
        <mc:Fallback>
          <p:sp>
            <p:nvSpPr>
              <p:cNvPr id="14" name="Rectangle 13"/>
              <p:cNvSpPr>
                <a:spLocks noRot="1" noChangeAspect="1" noMove="1" noResize="1" noEditPoints="1" noAdjustHandles="1" noChangeArrowheads="1" noChangeShapeType="1" noTextEdit="1"/>
              </p:cNvSpPr>
              <p:nvPr/>
            </p:nvSpPr>
            <p:spPr>
              <a:xfrm>
                <a:off x="747509" y="3979123"/>
                <a:ext cx="1966629" cy="579326"/>
              </a:xfrm>
              <a:prstGeom prst="rect">
                <a:avLst/>
              </a:prstGeom>
              <a:blipFill rotWithShape="0">
                <a:blip r:embed="rId11"/>
                <a:stretch>
                  <a:fillRect l="-4969" t="-2105" b="-947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2603971" y="4043998"/>
                <a:ext cx="218354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a:latin typeface="Times New Roman" charset="0"/>
                          <a:ea typeface="Times New Roman" charset="0"/>
                          <a:cs typeface="Times New Roman" charset="0"/>
                          <a:sym typeface="Symbol"/>
                        </a:rPr>
                        <m:t> </m:t>
                      </m:r>
                      <m:r>
                        <m:rPr>
                          <m:sty m:val="p"/>
                        </m:rPr>
                        <a:rPr lang="en-US" sz="2400" i="0">
                          <a:latin typeface="Times New Roman" charset="0"/>
                          <a:ea typeface="Times New Roman" charset="0"/>
                          <a:cs typeface="Times New Roman" charset="0"/>
                          <a:sym typeface="Symbol"/>
                        </a:rPr>
                        <m:t>a</m:t>
                      </m:r>
                      <m:r>
                        <a:rPr lang="en-US" sz="2400" i="0">
                          <a:latin typeface="Times New Roman" charset="0"/>
                          <a:ea typeface="Times New Roman" charset="0"/>
                          <a:cs typeface="Times New Roman" charset="0"/>
                          <a:sym typeface="Symbol"/>
                        </a:rPr>
                        <m:t>=4.2=8</m:t>
                      </m:r>
                    </m:oMath>
                  </m:oMathPara>
                </a14:m>
                <a:endParaRPr lang="vi-VN" sz="2400" dirty="0">
                  <a:latin typeface="Times New Roman" charset="0"/>
                  <a:ea typeface="Times New Roman" charset="0"/>
                  <a:cs typeface="Times New Roman"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2603971" y="4043998"/>
                <a:ext cx="2183546" cy="461665"/>
              </a:xfrm>
              <a:prstGeom prst="rect">
                <a:avLst/>
              </a:prstGeom>
              <a:blipFill rotWithShape="0">
                <a:blip r:embed="rId12"/>
                <a:stretch>
                  <a:fillRect t="-101316"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1643598" y="4543778"/>
                <a:ext cx="1072473" cy="7911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400">
                              <a:latin typeface="Times New Roman" charset="0"/>
                              <a:ea typeface="Times New Roman" charset="0"/>
                              <a:cs typeface="Times New Roman" charset="0"/>
                            </a:rPr>
                          </m:ctrlPr>
                        </m:fPr>
                        <m:num>
                          <m:r>
                            <m:rPr>
                              <m:sty m:val="p"/>
                            </m:rPr>
                            <a:rPr lang="vi-VN" sz="2400" i="0">
                              <a:latin typeface="Times New Roman" charset="0"/>
                              <a:ea typeface="Times New Roman" charset="0"/>
                              <a:cs typeface="Times New Roman" charset="0"/>
                            </a:rPr>
                            <m:t>b</m:t>
                          </m:r>
                        </m:num>
                        <m:den>
                          <m:r>
                            <a:rPr lang="vi-VN" sz="2400" i="0">
                              <a:latin typeface="Times New Roman" charset="0"/>
                              <a:ea typeface="Times New Roman" charset="0"/>
                              <a:cs typeface="Times New Roman" charset="0"/>
                            </a:rPr>
                            <m:t>4</m:t>
                          </m:r>
                        </m:den>
                      </m:f>
                      <m:r>
                        <a:rPr lang="en-US" sz="2400" i="0">
                          <a:latin typeface="Times New Roman" charset="0"/>
                          <a:ea typeface="Times New Roman" charset="0"/>
                          <a:cs typeface="Times New Roman" charset="0"/>
                        </a:rPr>
                        <m:t>=4 </m:t>
                      </m:r>
                    </m:oMath>
                  </m:oMathPara>
                </a14:m>
                <a:endParaRPr lang="vi-VN" sz="2400" dirty="0">
                  <a:latin typeface="Times New Roman" charset="0"/>
                  <a:ea typeface="Times New Roman" charset="0"/>
                  <a:cs typeface="Times New Roman" charset="0"/>
                </a:endParaRPr>
              </a:p>
            </p:txBody>
          </p:sp>
        </mc:Choice>
        <mc:Fallback>
          <p:sp>
            <p:nvSpPr>
              <p:cNvPr id="16" name="Rectangle 15"/>
              <p:cNvSpPr>
                <a:spLocks noRot="1" noChangeAspect="1" noMove="1" noResize="1" noEditPoints="1" noAdjustHandles="1" noChangeArrowheads="1" noChangeShapeType="1" noTextEdit="1"/>
              </p:cNvSpPr>
              <p:nvPr/>
            </p:nvSpPr>
            <p:spPr>
              <a:xfrm>
                <a:off x="1643598" y="4543778"/>
                <a:ext cx="1072473" cy="791179"/>
              </a:xfrm>
              <a:prstGeom prst="rect">
                <a:avLst/>
              </a:prstGeom>
              <a:blipFill rotWithShape="0">
                <a:blip r:embed="rId1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Rectangle 16"/>
              <p:cNvSpPr/>
              <p:nvPr/>
            </p:nvSpPr>
            <p:spPr>
              <a:xfrm>
                <a:off x="2700195" y="4667337"/>
                <a:ext cx="234788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b</m:t>
                      </m:r>
                      <m:r>
                        <a:rPr lang="en-US" sz="2400" i="0">
                          <a:latin typeface="Times New Roman" charset="0"/>
                          <a:ea typeface="Times New Roman" charset="0"/>
                          <a:cs typeface="Times New Roman" charset="0"/>
                          <a:sym typeface="Symbol"/>
                        </a:rPr>
                        <m:t>=</m:t>
                      </m:r>
                      <m:r>
                        <a:rPr lang="en-US" sz="2400" b="0" i="0" smtClean="0">
                          <a:latin typeface="Times New Roman" charset="0"/>
                          <a:ea typeface="Times New Roman" charset="0"/>
                          <a:cs typeface="Times New Roman" charset="0"/>
                          <a:sym typeface="Symbol"/>
                        </a:rPr>
                        <m:t>4</m:t>
                      </m:r>
                      <m:r>
                        <a:rPr lang="en-US" sz="2400" i="0">
                          <a:latin typeface="Times New Roman" charset="0"/>
                          <a:ea typeface="Times New Roman" charset="0"/>
                          <a:cs typeface="Times New Roman" charset="0"/>
                          <a:sym typeface="Symbol"/>
                        </a:rPr>
                        <m:t>.4=16</m:t>
                      </m:r>
                    </m:oMath>
                  </m:oMathPara>
                </a14:m>
                <a:endParaRPr lang="en-US" sz="2400" dirty="0">
                  <a:latin typeface="Times New Roman" charset="0"/>
                  <a:ea typeface="Times New Roman" charset="0"/>
                  <a:cs typeface="Times New Roman" charset="0"/>
                </a:endParaRPr>
              </a:p>
            </p:txBody>
          </p:sp>
        </mc:Choice>
        <mc:Fallback>
          <p:sp>
            <p:nvSpPr>
              <p:cNvPr id="17" name="Rectangle 16"/>
              <p:cNvSpPr>
                <a:spLocks noRot="1" noChangeAspect="1" noMove="1" noResize="1" noEditPoints="1" noAdjustHandles="1" noChangeArrowheads="1" noChangeShapeType="1" noTextEdit="1"/>
              </p:cNvSpPr>
              <p:nvPr/>
            </p:nvSpPr>
            <p:spPr>
              <a:xfrm>
                <a:off x="2700195" y="4667337"/>
                <a:ext cx="2347887" cy="461665"/>
              </a:xfrm>
              <a:prstGeom prst="rect">
                <a:avLst/>
              </a:prstGeom>
              <a:blipFill rotWithShape="0">
                <a:blip r:embed="rId14"/>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1643598" y="5373072"/>
                <a:ext cx="1001621" cy="7246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400">
                              <a:latin typeface="Times New Roman" charset="0"/>
                              <a:ea typeface="Times New Roman" charset="0"/>
                              <a:cs typeface="Times New Roman" charset="0"/>
                            </a:rPr>
                          </m:ctrlPr>
                        </m:fPr>
                        <m:num>
                          <m:r>
                            <m:rPr>
                              <m:sty m:val="p"/>
                            </m:rPr>
                            <a:rPr lang="vi-VN" sz="2400" i="0">
                              <a:latin typeface="Times New Roman" charset="0"/>
                              <a:ea typeface="Times New Roman" charset="0"/>
                              <a:cs typeface="Times New Roman" charset="0"/>
                            </a:rPr>
                            <m:t>c</m:t>
                          </m:r>
                        </m:num>
                        <m:den>
                          <m:r>
                            <a:rPr lang="vi-VN" sz="2400" i="0">
                              <a:latin typeface="Times New Roman" charset="0"/>
                              <a:ea typeface="Times New Roman" charset="0"/>
                              <a:cs typeface="Times New Roman" charset="0"/>
                            </a:rPr>
                            <m:t>5</m:t>
                          </m:r>
                        </m:den>
                      </m:f>
                      <m:r>
                        <a:rPr lang="en-US" sz="2400" i="0">
                          <a:latin typeface="Times New Roman" charset="0"/>
                          <a:ea typeface="Times New Roman" charset="0"/>
                          <a:cs typeface="Times New Roman" charset="0"/>
                        </a:rPr>
                        <m:t>=4</m:t>
                      </m:r>
                    </m:oMath>
                  </m:oMathPara>
                </a14:m>
                <a:endParaRPr lang="vi-VN" sz="2400" dirty="0">
                  <a:latin typeface="Times New Roman" charset="0"/>
                  <a:ea typeface="Times New Roman" charset="0"/>
                  <a:cs typeface="Times New Roman" charset="0"/>
                </a:endParaRPr>
              </a:p>
            </p:txBody>
          </p:sp>
        </mc:Choice>
        <mc:Fallback>
          <p:sp>
            <p:nvSpPr>
              <p:cNvPr id="18" name="Rectangle 17"/>
              <p:cNvSpPr>
                <a:spLocks noRot="1" noChangeAspect="1" noMove="1" noResize="1" noEditPoints="1" noAdjustHandles="1" noChangeArrowheads="1" noChangeShapeType="1" noTextEdit="1"/>
              </p:cNvSpPr>
              <p:nvPr/>
            </p:nvSpPr>
            <p:spPr>
              <a:xfrm>
                <a:off x="1643598" y="5373072"/>
                <a:ext cx="1001621" cy="724686"/>
              </a:xfrm>
              <a:prstGeom prst="rect">
                <a:avLst/>
              </a:prstGeom>
              <a:blipFill rotWithShape="0">
                <a:blip r:embed="rId1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2646590" y="5343575"/>
                <a:ext cx="2455096"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c</m:t>
                      </m:r>
                      <m:r>
                        <a:rPr lang="en-US" sz="2400" i="0">
                          <a:latin typeface="Times New Roman" charset="0"/>
                          <a:ea typeface="Times New Roman" charset="0"/>
                          <a:cs typeface="Times New Roman" charset="0"/>
                          <a:sym typeface="Symbol"/>
                        </a:rPr>
                        <m:t>=4.5=20. </m:t>
                      </m:r>
                    </m:oMath>
                  </m:oMathPara>
                </a14:m>
                <a:endParaRPr lang="en-US" sz="2400" dirty="0">
                  <a:latin typeface="Times New Roman" charset="0"/>
                  <a:ea typeface="Times New Roman" charset="0"/>
                  <a:cs typeface="Times New Roman" charset="0"/>
                  <a:sym typeface="Symbol"/>
                </a:endParaRPr>
              </a:p>
            </p:txBody>
          </p:sp>
        </mc:Choice>
        <mc:Fallback>
          <p:sp>
            <p:nvSpPr>
              <p:cNvPr id="19" name="Rectangle 18"/>
              <p:cNvSpPr>
                <a:spLocks noRot="1" noChangeAspect="1" noMove="1" noResize="1" noEditPoints="1" noAdjustHandles="1" noChangeArrowheads="1" noChangeShapeType="1" noTextEdit="1"/>
              </p:cNvSpPr>
              <p:nvPr/>
            </p:nvSpPr>
            <p:spPr>
              <a:xfrm>
                <a:off x="2646590" y="5343575"/>
                <a:ext cx="2455096" cy="461665"/>
              </a:xfrm>
              <a:prstGeom prst="rect">
                <a:avLst/>
              </a:prstGeom>
              <a:blipFill rotWithShape="0">
                <a:blip r:embed="rId16"/>
                <a:stretch>
                  <a:fillRect t="-104000" r="-496"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TextBox 19"/>
              <p:cNvSpPr txBox="1"/>
              <p:nvPr/>
            </p:nvSpPr>
            <p:spPr>
              <a:xfrm>
                <a:off x="7382582" y="2077995"/>
                <a:ext cx="1879617" cy="461665"/>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vi-VN" sz="2400" b="0" i="0" smtClean="0">
                          <a:latin typeface="Times New Roman" charset="0"/>
                          <a:ea typeface="Times New Roman" charset="0"/>
                          <a:cs typeface="Times New Roman" charset="0"/>
                        </a:rPr>
                        <m:t>(</m:t>
                      </m:r>
                      <m:r>
                        <m:rPr>
                          <m:sty m:val="p"/>
                        </m:rPr>
                        <a:rPr lang="en-US" sz="2400" smtClean="0">
                          <a:latin typeface="Times New Roman" charset="0"/>
                          <a:ea typeface="Times New Roman" charset="0"/>
                          <a:cs typeface="Times New Roman" charset="0"/>
                        </a:rPr>
                        <m:t>a</m:t>
                      </m:r>
                      <m:r>
                        <a:rPr lang="en-US" sz="2400" smtClean="0">
                          <a:latin typeface="Times New Roman" charset="0"/>
                          <a:ea typeface="Times New Roman" charset="0"/>
                          <a:cs typeface="Times New Roman" charset="0"/>
                        </a:rPr>
                        <m:t>,</m:t>
                      </m:r>
                      <m:r>
                        <m:rPr>
                          <m:sty m:val="p"/>
                        </m:rPr>
                        <a:rPr lang="en-US" sz="2400" smtClean="0">
                          <a:latin typeface="Times New Roman" charset="0"/>
                          <a:ea typeface="Times New Roman" charset="0"/>
                          <a:cs typeface="Times New Roman" charset="0"/>
                        </a:rPr>
                        <m:t>b</m:t>
                      </m:r>
                      <m:r>
                        <a:rPr lang="en-US" sz="2400" smtClean="0">
                          <a:latin typeface="Times New Roman" charset="0"/>
                          <a:ea typeface="Times New Roman" charset="0"/>
                          <a:cs typeface="Times New Roman" charset="0"/>
                        </a:rPr>
                        <m:t>,</m:t>
                      </m:r>
                      <m:r>
                        <m:rPr>
                          <m:sty m:val="p"/>
                        </m:rPr>
                        <a:rPr lang="en-US" sz="2400" smtClean="0">
                          <a:latin typeface="Times New Roman" charset="0"/>
                          <a:ea typeface="Times New Roman" charset="0"/>
                          <a:cs typeface="Times New Roman" charset="0"/>
                        </a:rPr>
                        <m:t>c</m:t>
                      </m:r>
                      <m:sSup>
                        <m:sSupPr>
                          <m:ctrlPr>
                            <a:rPr lang="en-US" sz="2400" i="1">
                              <a:latin typeface="Times New Roman" charset="0"/>
                              <a:ea typeface="Times New Roman" charset="0"/>
                              <a:cs typeface="Times New Roman" charset="0"/>
                            </a:rPr>
                          </m:ctrlPr>
                        </m:sSupPr>
                        <m:e>
                          <m:r>
                            <a:rPr lang="vi-VN" sz="2400" i="1">
                              <a:latin typeface="Times New Roman" charset="0"/>
                              <a:ea typeface="Times New Roman" charset="0"/>
                              <a:cs typeface="Times New Roman" charset="0"/>
                            </a:rPr>
                            <m:t> </m:t>
                          </m:r>
                          <m:r>
                            <a:rPr lang="vi-VN" sz="2400" i="1" smtClean="0">
                              <a:latin typeface="Times New Roman" charset="0"/>
                              <a:ea typeface="Times New Roman" charset="0"/>
                              <a:cs typeface="Times New Roman" charset="0"/>
                            </a:rPr>
                            <m:t>∈</m:t>
                          </m:r>
                          <m:r>
                            <m:rPr>
                              <m:sty m:val="p"/>
                            </m:rPr>
                            <a:rPr lang="vi-VN" sz="2400" i="1">
                              <a:latin typeface="Times New Roman" charset="0"/>
                              <a:ea typeface="Times New Roman" charset="0"/>
                              <a:cs typeface="Times New Roman" charset="0"/>
                            </a:rPr>
                            <m:t>N</m:t>
                          </m:r>
                        </m:e>
                        <m:sup>
                          <m:r>
                            <a:rPr lang="vi-VN" sz="2400" b="0" i="1" smtClean="0">
                              <a:latin typeface="Times New Roman" charset="0"/>
                              <a:ea typeface="Times New Roman" charset="0"/>
                              <a:cs typeface="Times New Roman" charset="0"/>
                            </a:rPr>
                            <m:t>∗</m:t>
                          </m:r>
                        </m:sup>
                      </m:sSup>
                      <m:r>
                        <a:rPr lang="vi-VN" sz="2400" b="0" i="1" smtClean="0">
                          <a:latin typeface="Times New Roman" charset="0"/>
                          <a:ea typeface="Times New Roman" charset="0"/>
                          <a:cs typeface="Times New Roman" charset="0"/>
                        </a:rPr>
                        <m:t>)</m:t>
                      </m:r>
                    </m:oMath>
                  </m:oMathPara>
                </a14:m>
                <a:endParaRPr lang="en-US" sz="2400" dirty="0">
                  <a:latin typeface="Times New Roman" charset="0"/>
                  <a:ea typeface="Times New Roman" charset="0"/>
                  <a:cs typeface="Times New Roman" charset="0"/>
                </a:endParaRPr>
              </a:p>
            </p:txBody>
          </p:sp>
        </mc:Choice>
        <mc:Fallback>
          <p:sp>
            <p:nvSpPr>
              <p:cNvPr id="20" name="TextBox 19"/>
              <p:cNvSpPr txBox="1">
                <a:spLocks noRot="1" noChangeAspect="1" noMove="1" noResize="1" noEditPoints="1" noAdjustHandles="1" noChangeArrowheads="1" noChangeShapeType="1" noTextEdit="1"/>
              </p:cNvSpPr>
              <p:nvPr/>
            </p:nvSpPr>
            <p:spPr>
              <a:xfrm>
                <a:off x="7382582" y="2077995"/>
                <a:ext cx="1879617" cy="461665"/>
              </a:xfrm>
              <a:prstGeom prst="rect">
                <a:avLst/>
              </a:prstGeom>
              <a:blipFill rotWithShape="0">
                <a:blip r:embed="rId17"/>
                <a:stretch>
                  <a:fillRect l="-325" t="-102632" r="-974" b="-131579"/>
                </a:stretch>
              </a:blipFill>
            </p:spPr>
            <p:txBody>
              <a:bodyPr/>
              <a:lstStyle/>
              <a:p>
                <a:r>
                  <a:rPr lang="en-US">
                    <a:noFill/>
                  </a:rPr>
                  <a:t> </a:t>
                </a:r>
              </a:p>
            </p:txBody>
          </p:sp>
        </mc:Fallback>
      </mc:AlternateContent>
    </p:spTree>
    <p:extLst>
      <p:ext uri="{BB962C8B-B14F-4D97-AF65-F5344CB8AC3E}">
        <p14:creationId xmlns:p14="http://schemas.microsoft.com/office/powerpoint/2010/main" val="385526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
                                        </p:tgtEl>
                                        <p:attrNameLst>
                                          <p:attrName>style.visibility</p:attrName>
                                        </p:attrNameLst>
                                      </p:cBhvr>
                                      <p:to>
                                        <p:strVal val="visible"/>
                                      </p:to>
                                    </p:set>
                                    <p:animEffect transition="in" filter="fade">
                                      <p:cBhvr>
                                        <p:cTn id="8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963" y="44624"/>
            <a:ext cx="2236510" cy="461665"/>
          </a:xfrm>
          <a:prstGeom prst="rect">
            <a:avLst/>
          </a:prstGeom>
          <a:noFill/>
        </p:spPr>
        <p:txBody>
          <a:bodyPr wrap="none" lIns="91440" tIns="45720" rIns="91440" bIns="45720">
            <a:spAutoFit/>
          </a:bodyPr>
          <a:lstStyle/>
          <a:p>
            <a:pPr algn="ct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BÀI 58/30 SGK</a:t>
            </a:r>
            <a:endParaRPr lang="en-US" sz="2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charset="0"/>
              <a:ea typeface="Times New Roman" charset="0"/>
              <a:cs typeface="Times New Roman" charset="0"/>
            </a:endParaRPr>
          </a:p>
        </p:txBody>
      </p:sp>
      <p:sp>
        <p:nvSpPr>
          <p:cNvPr id="3" name="Rectangle 2"/>
          <p:cNvSpPr/>
          <p:nvPr/>
        </p:nvSpPr>
        <p:spPr>
          <a:xfrm>
            <a:off x="160417" y="476438"/>
            <a:ext cx="8856984" cy="1200329"/>
          </a:xfrm>
          <a:prstGeom prst="rect">
            <a:avLst/>
          </a:prstGeom>
        </p:spPr>
        <p:txBody>
          <a:bodyPr wrap="square">
            <a:spAutoFit/>
          </a:bodyPr>
          <a:lstStyle/>
          <a:p>
            <a:r>
              <a:rPr lang="en-US" sz="2400" dirty="0" smtClean="0">
                <a:solidFill>
                  <a:srgbClr val="00B050"/>
                </a:solidFill>
                <a:latin typeface="Times New Roman" charset="0"/>
                <a:ea typeface="Times New Roman" charset="0"/>
                <a:cs typeface="Times New Roman" charset="0"/>
              </a:rPr>
              <a:t>Hai lớp 7A và 7B đi lao động trồng cây. Biết rằng tỉ số giữa số cây trồng được của lớp 7A và lớp 7B là 0,8 và lớp 7B trồng nhiều hơn lớp 7A là 20 cây. Tính số cây mỗi lớp trồng</a:t>
            </a:r>
            <a:endParaRPr lang="vi-VN" sz="2400" dirty="0">
              <a:solidFill>
                <a:srgbClr val="00B05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4" name="TextBox 3"/>
              <p:cNvSpPr txBox="1"/>
              <p:nvPr/>
            </p:nvSpPr>
            <p:spPr>
              <a:xfrm>
                <a:off x="1980072" y="6028796"/>
                <a:ext cx="6899646" cy="83099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sz="2400" b="0" i="0" smtClean="0">
                          <a:latin typeface="Times New Roman" charset="0"/>
                          <a:ea typeface="Times New Roman" charset="0"/>
                          <a:cs typeface="Times New Roman" charset="0"/>
                          <a:sym typeface="Symbol"/>
                        </a:rPr>
                        <m:t>V</m:t>
                      </m:r>
                      <m:r>
                        <a:rPr lang="en-US" sz="2400" b="0" i="0" smtClean="0">
                          <a:latin typeface="Times New Roman" charset="0"/>
                          <a:ea typeface="Times New Roman" charset="0"/>
                          <a:cs typeface="Times New Roman" charset="0"/>
                          <a:sym typeface="Symbol"/>
                        </a:rPr>
                        <m:t>ậ</m:t>
                      </m:r>
                      <m:r>
                        <m:rPr>
                          <m:sty m:val="p"/>
                        </m:rPr>
                        <a:rPr lang="en-US" sz="2400" b="0" i="0" smtClean="0">
                          <a:latin typeface="Times New Roman" charset="0"/>
                          <a:ea typeface="Times New Roman" charset="0"/>
                          <a:cs typeface="Times New Roman" charset="0"/>
                          <a:sym typeface="Symbol"/>
                        </a:rPr>
                        <m:t>y</m:t>
                      </m:r>
                      <m:r>
                        <a:rPr lang="en-US" sz="2400" b="0" i="0" smtClean="0">
                          <a:latin typeface="Times New Roman" charset="0"/>
                          <a:ea typeface="Times New Roman" charset="0"/>
                          <a:cs typeface="Times New Roman" charset="0"/>
                          <a:sym typeface="Symbol"/>
                        </a:rPr>
                        <m:t> </m:t>
                      </m:r>
                      <m:r>
                        <m:rPr>
                          <m:sty m:val="p"/>
                        </m:rPr>
                        <a:rPr lang="en-US" sz="2400" i="0">
                          <a:latin typeface="Times New Roman" charset="0"/>
                          <a:ea typeface="Times New Roman" charset="0"/>
                          <a:cs typeface="Times New Roman" charset="0"/>
                        </a:rPr>
                        <m:t>s</m:t>
                      </m:r>
                      <m:r>
                        <a:rPr lang="en-US" sz="2400" i="0">
                          <a:latin typeface="Times New Roman" charset="0"/>
                          <a:ea typeface="Times New Roman" charset="0"/>
                          <a:cs typeface="Times New Roman" charset="0"/>
                        </a:rPr>
                        <m:t>ố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â</m:t>
                      </m:r>
                      <m:r>
                        <m:rPr>
                          <m:sty m:val="p"/>
                        </m:rPr>
                        <a:rPr lang="en-US" sz="2400" i="0">
                          <a:latin typeface="Times New Roman" charset="0"/>
                          <a:ea typeface="Times New Roman" charset="0"/>
                          <a:cs typeface="Times New Roman" charset="0"/>
                        </a:rPr>
                        <m:t>y</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tr</m:t>
                      </m:r>
                      <m:r>
                        <a:rPr lang="en-US" sz="2400" i="0">
                          <a:latin typeface="Times New Roman" charset="0"/>
                          <a:ea typeface="Times New Roman" charset="0"/>
                          <a:cs typeface="Times New Roman" charset="0"/>
                        </a:rPr>
                        <m:t>ồ</m:t>
                      </m:r>
                      <m:r>
                        <m:rPr>
                          <m:sty m:val="p"/>
                        </m:rPr>
                        <a:rPr lang="en-US" sz="2400" i="0">
                          <a:latin typeface="Times New Roman" charset="0"/>
                          <a:ea typeface="Times New Roman" charset="0"/>
                          <a:cs typeface="Times New Roman" charset="0"/>
                        </a:rPr>
                        <m:t>ng</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ủ</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ớ</m:t>
                      </m:r>
                      <m:r>
                        <m:rPr>
                          <m:sty m:val="p"/>
                        </m:rPr>
                        <a:rPr lang="en-US" sz="2400" i="0">
                          <a:latin typeface="Times New Roman" charset="0"/>
                          <a:ea typeface="Times New Roman" charset="0"/>
                          <a:cs typeface="Times New Roman" charset="0"/>
                        </a:rPr>
                        <m:t>p</m:t>
                      </m:r>
                      <m:r>
                        <a:rPr lang="en-US" sz="2400" i="0">
                          <a:latin typeface="Times New Roman" charset="0"/>
                          <a:ea typeface="Times New Roman" charset="0"/>
                          <a:cs typeface="Times New Roman" charset="0"/>
                        </a:rPr>
                        <m:t> 7</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v</m:t>
                      </m:r>
                      <m:r>
                        <a:rPr lang="en-US" sz="2400" i="0">
                          <a:latin typeface="Times New Roman" charset="0"/>
                          <a:ea typeface="Times New Roman" charset="0"/>
                          <a:cs typeface="Times New Roman" charset="0"/>
                        </a:rPr>
                        <m:t>à  7</m:t>
                      </m:r>
                      <m:r>
                        <m:rPr>
                          <m:sty m:val="p"/>
                        </m:rPr>
                        <a:rPr lang="en-US" sz="2400" i="0">
                          <a:latin typeface="Times New Roman" charset="0"/>
                          <a:ea typeface="Times New Roman" charset="0"/>
                          <a:cs typeface="Times New Roman" charset="0"/>
                        </a:rPr>
                        <m:t>B</m:t>
                      </m:r>
                      <m:r>
                        <a:rPr lang="en-US" sz="2400" b="0" i="0" smtClean="0">
                          <a:latin typeface="Times New Roman" charset="0"/>
                          <a:ea typeface="Times New Roman" charset="0"/>
                          <a:cs typeface="Times New Roman" charset="0"/>
                        </a:rPr>
                        <m:t> </m:t>
                      </m:r>
                      <m:r>
                        <m:rPr>
                          <m:sty m:val="p"/>
                        </m:rPr>
                        <a:rPr lang="en-US" sz="2400" b="0" i="0" smtClean="0">
                          <a:latin typeface="Times New Roman" charset="0"/>
                          <a:ea typeface="Times New Roman" charset="0"/>
                          <a:cs typeface="Times New Roman" charset="0"/>
                          <a:sym typeface="Symbol"/>
                        </a:rPr>
                        <m:t>l</m:t>
                      </m:r>
                      <m:r>
                        <a:rPr lang="en-US" sz="2400" b="0" i="0" smtClean="0">
                          <a:latin typeface="Times New Roman" charset="0"/>
                          <a:ea typeface="Times New Roman" charset="0"/>
                          <a:cs typeface="Times New Roman" charset="0"/>
                          <a:sym typeface="Symbol"/>
                        </a:rPr>
                        <m:t>ầ</m:t>
                      </m:r>
                      <m:r>
                        <m:rPr>
                          <m:sty m:val="p"/>
                        </m:rPr>
                        <a:rPr lang="en-US" sz="2400" b="0" i="0" smtClean="0">
                          <a:latin typeface="Times New Roman" charset="0"/>
                          <a:ea typeface="Times New Roman" charset="0"/>
                          <a:cs typeface="Times New Roman" charset="0"/>
                          <a:sym typeface="Symbol"/>
                        </a:rPr>
                        <m:t>n</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l</m:t>
                      </m:r>
                      <m:r>
                        <a:rPr lang="en-US" sz="2400" b="0" i="0" smtClean="0">
                          <a:latin typeface="Times New Roman" charset="0"/>
                          <a:ea typeface="Times New Roman" charset="0"/>
                          <a:cs typeface="Times New Roman" charset="0"/>
                          <a:sym typeface="Symbol"/>
                        </a:rPr>
                        <m:t>ượ</m:t>
                      </m:r>
                      <m:r>
                        <m:rPr>
                          <m:sty m:val="p"/>
                        </m:rPr>
                        <a:rPr lang="en-US" sz="2400" b="0" i="0" smtClean="0">
                          <a:latin typeface="Times New Roman" charset="0"/>
                          <a:ea typeface="Times New Roman" charset="0"/>
                          <a:cs typeface="Times New Roman" charset="0"/>
                          <a:sym typeface="Symbol"/>
                        </a:rPr>
                        <m:t>t</m:t>
                      </m:r>
                      <m:r>
                        <a:rPr lang="en-US" sz="2400" b="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l</m:t>
                      </m:r>
                      <m:r>
                        <a:rPr lang="en-US" sz="2400" b="0" i="0" smtClean="0">
                          <a:latin typeface="Times New Roman" charset="0"/>
                          <a:ea typeface="Times New Roman" charset="0"/>
                          <a:cs typeface="Times New Roman" charset="0"/>
                          <a:sym typeface="Symbol"/>
                        </a:rPr>
                        <m:t>à:</m:t>
                      </m:r>
                    </m:oMath>
                  </m:oMathPara>
                </a14:m>
                <a:r>
                  <a:rPr lang="vi-VN" sz="2400" b="0" i="0" dirty="0" smtClean="0">
                    <a:latin typeface="Times New Roman" charset="0"/>
                    <a:ea typeface="Times New Roman" charset="0"/>
                    <a:cs typeface="Times New Roman" charset="0"/>
                    <a:sym typeface="Symbol"/>
                  </a:rPr>
                  <a:t/>
                </a:r>
                <a:br>
                  <a:rPr lang="vi-VN" sz="2400" b="0" i="0" dirty="0" smtClean="0">
                    <a:latin typeface="Times New Roman" charset="0"/>
                    <a:ea typeface="Times New Roman" charset="0"/>
                    <a:cs typeface="Times New Roman" charset="0"/>
                    <a:sym typeface="Symbol"/>
                  </a:rPr>
                </a:br>
                <a14:m>
                  <m:oMath xmlns:m="http://schemas.openxmlformats.org/officeDocument/2006/math">
                    <m:r>
                      <a:rPr lang="vi-VN" sz="2400" b="0" i="0" smtClean="0">
                        <a:latin typeface="Cambria Math" charset="0"/>
                        <a:ea typeface="Times New Roman" charset="0"/>
                        <a:cs typeface="Times New Roman" charset="0"/>
                        <a:sym typeface="Symbol"/>
                      </a:rPr>
                      <m:t>        </m:t>
                    </m:r>
                    <m:r>
                      <a:rPr lang="en-US" sz="2400" b="0" i="0" smtClean="0">
                        <a:latin typeface="Times New Roman" charset="0"/>
                        <a:ea typeface="Times New Roman" charset="0"/>
                        <a:cs typeface="Times New Roman" charset="0"/>
                        <a:sym typeface="Symbol"/>
                      </a:rPr>
                      <m:t>80</m:t>
                    </m:r>
                    <m:r>
                      <a:rPr lang="vi-VN" sz="2400" b="0" i="0" smtClean="0">
                        <a:latin typeface="Cambria Math" charset="0"/>
                        <a:ea typeface="Times New Roman" charset="0"/>
                        <a:cs typeface="Times New Roman" charset="0"/>
                        <a:sym typeface="Symbol"/>
                      </a:rPr>
                      <m:t> </m:t>
                    </m:r>
                    <m:r>
                      <m:rPr>
                        <m:sty m:val="p"/>
                      </m:rPr>
                      <a:rPr lang="vi-VN" sz="2400" i="0">
                        <a:latin typeface="Cambria Math" charset="0"/>
                        <a:ea typeface="Times New Roman" charset="0"/>
                        <a:cs typeface="Times New Roman" charset="0"/>
                        <a:sym typeface="Symbol"/>
                      </a:rPr>
                      <m:t>c</m:t>
                    </m:r>
                    <m:r>
                      <a:rPr lang="vi-VN" sz="2400" i="0">
                        <a:latin typeface="Cambria Math" charset="0"/>
                        <a:ea typeface="Times New Roman" charset="0"/>
                        <a:cs typeface="Times New Roman" charset="0"/>
                        <a:sym typeface="Symbol"/>
                      </a:rPr>
                      <m:t>â</m:t>
                    </m:r>
                    <m:r>
                      <m:rPr>
                        <m:sty m:val="p"/>
                      </m:rPr>
                      <a:rPr lang="vi-VN" sz="2400" i="0">
                        <a:latin typeface="Cambria Math" charset="0"/>
                        <a:ea typeface="Times New Roman" charset="0"/>
                        <a:cs typeface="Times New Roman" charset="0"/>
                        <a:sym typeface="Symbol"/>
                      </a:rPr>
                      <m:t>y</m:t>
                    </m:r>
                    <m:r>
                      <a:rPr lang="en-US" sz="2400" b="0" i="0" smtClean="0">
                        <a:latin typeface="Times New Roman" charset="0"/>
                        <a:ea typeface="Times New Roman" charset="0"/>
                        <a:cs typeface="Times New Roman" charset="0"/>
                        <a:sym typeface="Symbol"/>
                      </a:rPr>
                      <m:t>;100</m:t>
                    </m:r>
                  </m:oMath>
                </a14:m>
                <a:r>
                  <a:rPr lang="en-US" sz="2400" b="0" dirty="0" smtClean="0">
                    <a:latin typeface="Times New Roman" charset="0"/>
                    <a:ea typeface="Times New Roman" charset="0"/>
                    <a:cs typeface="Times New Roman" charset="0"/>
                  </a:rPr>
                  <a:t> cây</a:t>
                </a:r>
                <a:endParaRPr lang="en-US" sz="2400" b="0" dirty="0" smtClean="0">
                  <a:latin typeface="Times New Roman" charset="0"/>
                  <a:ea typeface="Times New Roman" charset="0"/>
                  <a:cs typeface="Times New Roman"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1980072" y="6028796"/>
                <a:ext cx="6899646" cy="830997"/>
              </a:xfrm>
              <a:prstGeom prst="rect">
                <a:avLst/>
              </a:prstGeom>
              <a:blipFill rotWithShape="0">
                <a:blip r:embed="rId2"/>
                <a:stretch>
                  <a:fillRect l="-972" t="-57353" b="-7352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Rectangle 4"/>
              <p:cNvSpPr/>
              <p:nvPr/>
            </p:nvSpPr>
            <p:spPr>
              <a:xfrm>
                <a:off x="544184" y="2072623"/>
                <a:ext cx="2670924"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G</m:t>
                      </m:r>
                      <m:r>
                        <a:rPr lang="en-US" sz="2400" i="0">
                          <a:latin typeface="Times New Roman" charset="0"/>
                          <a:ea typeface="Times New Roman" charset="0"/>
                          <a:cs typeface="Times New Roman" charset="0"/>
                        </a:rPr>
                        <m:t>ọ</m:t>
                      </m:r>
                      <m:r>
                        <m:rPr>
                          <m:sty m:val="p"/>
                        </m:rPr>
                        <a:rPr lang="en-US" sz="2400" i="0">
                          <a:latin typeface="Times New Roman" charset="0"/>
                          <a:ea typeface="Times New Roman" charset="0"/>
                          <a:cs typeface="Times New Roman" charset="0"/>
                        </a:rPr>
                        <m:t>i</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ầ</m:t>
                      </m:r>
                      <m:r>
                        <m:rPr>
                          <m:sty m:val="p"/>
                        </m:rPr>
                        <a:rPr lang="en-US" sz="2400" i="0">
                          <a:latin typeface="Times New Roman" charset="0"/>
                          <a:ea typeface="Times New Roman" charset="0"/>
                          <a:cs typeface="Times New Roman" charset="0"/>
                        </a:rPr>
                        <m:t>n</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ượ</m:t>
                      </m:r>
                      <m:r>
                        <m:rPr>
                          <m:sty m:val="p"/>
                        </m:rPr>
                        <a:rPr lang="en-US" sz="2400" i="0">
                          <a:latin typeface="Times New Roman" charset="0"/>
                          <a:ea typeface="Times New Roman" charset="0"/>
                          <a:cs typeface="Times New Roman" charset="0"/>
                        </a:rPr>
                        <m:t>t</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à </m:t>
                      </m:r>
                    </m:oMath>
                  </m:oMathPara>
                </a14:m>
                <a:endParaRPr lang="vi-VN" sz="2400" dirty="0">
                  <a:latin typeface="Times New Roman" charset="0"/>
                  <a:ea typeface="Times New Roman" charset="0"/>
                  <a:cs typeface="Times New Roman" charset="0"/>
                </a:endParaRPr>
              </a:p>
            </p:txBody>
          </p:sp>
        </mc:Choice>
        <mc:Fallback>
          <p:sp>
            <p:nvSpPr>
              <p:cNvPr id="5" name="Rectangle 4"/>
              <p:cNvSpPr>
                <a:spLocks noRot="1" noChangeAspect="1" noMove="1" noResize="1" noEditPoints="1" noAdjustHandles="1" noChangeArrowheads="1" noChangeShapeType="1" noTextEdit="1"/>
              </p:cNvSpPr>
              <p:nvPr/>
            </p:nvSpPr>
            <p:spPr>
              <a:xfrm>
                <a:off x="544184" y="2072623"/>
                <a:ext cx="2670924" cy="461665"/>
              </a:xfrm>
              <a:prstGeom prst="rect">
                <a:avLst/>
              </a:prstGeom>
              <a:blipFill rotWithShape="0">
                <a:blip r:embed="rId3"/>
                <a:stretch>
                  <a:fillRect t="-102632" r="-685"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 name="Rectangle 5"/>
              <p:cNvSpPr/>
              <p:nvPr/>
            </p:nvSpPr>
            <p:spPr>
              <a:xfrm>
                <a:off x="2994902" y="2054098"/>
                <a:ext cx="4309192"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s</m:t>
                      </m:r>
                      <m:r>
                        <a:rPr lang="en-US" sz="2400" i="0">
                          <a:latin typeface="Times New Roman" charset="0"/>
                          <a:ea typeface="Times New Roman" charset="0"/>
                          <a:cs typeface="Times New Roman" charset="0"/>
                        </a:rPr>
                        <m:t>ố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â</m:t>
                      </m:r>
                      <m:r>
                        <m:rPr>
                          <m:sty m:val="p"/>
                        </m:rPr>
                        <a:rPr lang="en-US" sz="2400" i="0">
                          <a:latin typeface="Times New Roman" charset="0"/>
                          <a:ea typeface="Times New Roman" charset="0"/>
                          <a:cs typeface="Times New Roman" charset="0"/>
                        </a:rPr>
                        <m:t>y</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tr</m:t>
                      </m:r>
                      <m:r>
                        <a:rPr lang="en-US" sz="2400" i="0">
                          <a:latin typeface="Times New Roman" charset="0"/>
                          <a:ea typeface="Times New Roman" charset="0"/>
                          <a:cs typeface="Times New Roman" charset="0"/>
                        </a:rPr>
                        <m:t>ồ</m:t>
                      </m:r>
                      <m:r>
                        <m:rPr>
                          <m:sty m:val="p"/>
                        </m:rPr>
                        <a:rPr lang="en-US" sz="2400" i="0">
                          <a:latin typeface="Times New Roman" charset="0"/>
                          <a:ea typeface="Times New Roman" charset="0"/>
                          <a:cs typeface="Times New Roman" charset="0"/>
                        </a:rPr>
                        <m:t>ng</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ủ</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l</m:t>
                      </m:r>
                      <m:r>
                        <a:rPr lang="en-US" sz="2400" i="0">
                          <a:latin typeface="Times New Roman" charset="0"/>
                          <a:ea typeface="Times New Roman" charset="0"/>
                          <a:cs typeface="Times New Roman" charset="0"/>
                        </a:rPr>
                        <m:t>ớ</m:t>
                      </m:r>
                      <m:r>
                        <m:rPr>
                          <m:sty m:val="p"/>
                        </m:rPr>
                        <a:rPr lang="en-US" sz="2400" i="0">
                          <a:latin typeface="Times New Roman" charset="0"/>
                          <a:ea typeface="Times New Roman" charset="0"/>
                          <a:cs typeface="Times New Roman" charset="0"/>
                        </a:rPr>
                        <m:t>p</m:t>
                      </m:r>
                      <m:r>
                        <a:rPr lang="en-US" sz="2400" i="0">
                          <a:latin typeface="Times New Roman" charset="0"/>
                          <a:ea typeface="Times New Roman" charset="0"/>
                          <a:cs typeface="Times New Roman" charset="0"/>
                        </a:rPr>
                        <m:t> 7</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v</m:t>
                      </m:r>
                      <m:r>
                        <a:rPr lang="en-US" sz="2400" i="0">
                          <a:latin typeface="Times New Roman" charset="0"/>
                          <a:ea typeface="Times New Roman" charset="0"/>
                          <a:cs typeface="Times New Roman" charset="0"/>
                        </a:rPr>
                        <m:t>à  7</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m:t>
                      </m:r>
                    </m:oMath>
                  </m:oMathPara>
                </a14:m>
                <a:endParaRPr lang="en-US" sz="2400" dirty="0">
                  <a:latin typeface="Times New Roman" charset="0"/>
                  <a:ea typeface="Times New Roman" charset="0"/>
                  <a:cs typeface="Times New Roman" charset="0"/>
                </a:endParaRPr>
              </a:p>
            </p:txBody>
          </p:sp>
        </mc:Choice>
        <mc:Fallback>
          <p:sp>
            <p:nvSpPr>
              <p:cNvPr id="6" name="Rectangle 5"/>
              <p:cNvSpPr>
                <a:spLocks noRot="1" noChangeAspect="1" noMove="1" noResize="1" noEditPoints="1" noAdjustHandles="1" noChangeArrowheads="1" noChangeShapeType="1" noTextEdit="1"/>
              </p:cNvSpPr>
              <p:nvPr/>
            </p:nvSpPr>
            <p:spPr>
              <a:xfrm>
                <a:off x="2994902" y="2054098"/>
                <a:ext cx="4309192" cy="461665"/>
              </a:xfrm>
              <a:prstGeom prst="rect">
                <a:avLst/>
              </a:prstGeom>
              <a:blipFill rotWithShape="0">
                <a:blip r:embed="rId4"/>
                <a:stretch>
                  <a:fillRect t="-102632" b="-131579"/>
                </a:stretch>
              </a:blipFill>
            </p:spPr>
            <p:txBody>
              <a:bodyPr/>
              <a:lstStyle/>
              <a:p>
                <a:r>
                  <a:rPr lang="en-US">
                    <a:noFill/>
                  </a:rPr>
                  <a:t> </a:t>
                </a:r>
              </a:p>
            </p:txBody>
          </p:sp>
        </mc:Fallback>
      </mc:AlternateContent>
      <p:sp>
        <p:nvSpPr>
          <p:cNvPr id="7" name="Rectangle 6"/>
          <p:cNvSpPr/>
          <p:nvPr/>
        </p:nvSpPr>
        <p:spPr>
          <a:xfrm>
            <a:off x="611560" y="1646916"/>
            <a:ext cx="747320" cy="461665"/>
          </a:xfrm>
          <a:prstGeom prst="rect">
            <a:avLst/>
          </a:prstGeom>
        </p:spPr>
        <p:txBody>
          <a:bodyPr wrap="none">
            <a:spAutoFit/>
          </a:bodyPr>
          <a:lstStyle/>
          <a:p>
            <a:r>
              <a:rPr lang="en-US" sz="2400" b="1" dirty="0" smtClean="0">
                <a:ln w="10541" cmpd="sng">
                  <a:solidFill>
                    <a:schemeClr val="accent1">
                      <a:shade val="88000"/>
                      <a:satMod val="110000"/>
                    </a:schemeClr>
                  </a:solidFill>
                  <a:prstDash val="solid"/>
                </a:ln>
                <a:solidFill>
                  <a:srgbClr val="FF0000"/>
                </a:solidFill>
                <a:latin typeface="Times New Roman" charset="0"/>
                <a:ea typeface="Times New Roman" charset="0"/>
                <a:cs typeface="Times New Roman" charset="0"/>
              </a:rPr>
              <a:t>Giải</a:t>
            </a:r>
            <a:endParaRPr lang="vi-VN" sz="2400" dirty="0">
              <a:solidFill>
                <a:srgbClr val="FF0000"/>
              </a:solidFill>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8" name="Rectangle 7"/>
              <p:cNvSpPr/>
              <p:nvPr/>
            </p:nvSpPr>
            <p:spPr>
              <a:xfrm>
                <a:off x="621399" y="2698776"/>
                <a:ext cx="271734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Theo</m:t>
                      </m:r>
                      <m:r>
                        <a:rPr lang="en-US" sz="2400" i="0">
                          <a:latin typeface="Times New Roman" charset="0"/>
                          <a:ea typeface="Times New Roman" charset="0"/>
                          <a:cs typeface="Times New Roman" charset="0"/>
                        </a:rPr>
                        <m:t> đề </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à</m:t>
                      </m:r>
                      <m:r>
                        <m:rPr>
                          <m:sty m:val="p"/>
                        </m:rPr>
                        <a:rPr lang="en-US" sz="2400" i="0">
                          <a:latin typeface="Times New Roman" charset="0"/>
                          <a:ea typeface="Times New Roman" charset="0"/>
                          <a:cs typeface="Times New Roman" charset="0"/>
                        </a:rPr>
                        <m:t>i</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ta</m:t>
                      </m:r>
                      <m:r>
                        <a:rPr lang="en-US" sz="2400" i="0">
                          <a:latin typeface="Times New Roman" charset="0"/>
                          <a:ea typeface="Times New Roman" charset="0"/>
                          <a:cs typeface="Times New Roman" charset="0"/>
                        </a:rPr>
                        <m:t> </m:t>
                      </m:r>
                      <m:r>
                        <m:rPr>
                          <m:sty m:val="p"/>
                        </m:rPr>
                        <a:rPr lang="en-US" sz="2400" i="0">
                          <a:latin typeface="Times New Roman" charset="0"/>
                          <a:ea typeface="Times New Roman" charset="0"/>
                          <a:cs typeface="Times New Roman" charset="0"/>
                        </a:rPr>
                        <m:t>c</m:t>
                      </m:r>
                      <m:r>
                        <a:rPr lang="en-US" sz="2400" i="0">
                          <a:latin typeface="Times New Roman" charset="0"/>
                          <a:ea typeface="Times New Roman" charset="0"/>
                          <a:cs typeface="Times New Roman" charset="0"/>
                        </a:rPr>
                        <m:t>ó: </m:t>
                      </m:r>
                    </m:oMath>
                  </m:oMathPara>
                </a14:m>
                <a:endParaRPr lang="vi-VN" sz="2400" dirty="0">
                  <a:latin typeface="Times New Roman" charset="0"/>
                  <a:ea typeface="Times New Roman" charset="0"/>
                  <a:cs typeface="Times New Roman" charset="0"/>
                </a:endParaRPr>
              </a:p>
            </p:txBody>
          </p:sp>
        </mc:Choice>
        <mc:Fallback>
          <p:sp>
            <p:nvSpPr>
              <p:cNvPr id="8" name="Rectangle 7"/>
              <p:cNvSpPr>
                <a:spLocks noRot="1" noChangeAspect="1" noMove="1" noResize="1" noEditPoints="1" noAdjustHandles="1" noChangeArrowheads="1" noChangeShapeType="1" noTextEdit="1"/>
              </p:cNvSpPr>
              <p:nvPr/>
            </p:nvSpPr>
            <p:spPr>
              <a:xfrm>
                <a:off x="621399" y="2698776"/>
                <a:ext cx="2717347" cy="461665"/>
              </a:xfrm>
              <a:prstGeom prst="rect">
                <a:avLst/>
              </a:prstGeom>
              <a:blipFill rotWithShape="0">
                <a:blip r:embed="rId5"/>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3122123" y="2609989"/>
                <a:ext cx="1251176" cy="72481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num>
                        <m:den>
                          <m:r>
                            <m:rPr>
                              <m:sty m:val="p"/>
                            </m:rPr>
                            <a:rPr lang="en-US" sz="2400" i="0">
                              <a:latin typeface="Times New Roman" charset="0"/>
                              <a:ea typeface="Times New Roman" charset="0"/>
                              <a:cs typeface="Times New Roman" charset="0"/>
                            </a:rPr>
                            <m:t>b</m:t>
                          </m:r>
                        </m:den>
                      </m:f>
                      <m:r>
                        <a:rPr lang="en-US" sz="2400" i="0">
                          <a:latin typeface="Times New Roman" charset="0"/>
                          <a:ea typeface="Times New Roman" charset="0"/>
                          <a:cs typeface="Times New Roman" charset="0"/>
                        </a:rPr>
                        <m:t>=0,8</m:t>
                      </m:r>
                    </m:oMath>
                  </m:oMathPara>
                </a14:m>
                <a:endParaRPr lang="vi-VN" sz="2400" dirty="0">
                  <a:latin typeface="Times New Roman" charset="0"/>
                  <a:ea typeface="Times New Roman" charset="0"/>
                  <a:cs typeface="Times New Roman" charset="0"/>
                </a:endParaRPr>
              </a:p>
            </p:txBody>
          </p:sp>
        </mc:Choice>
        <mc:Fallback>
          <p:sp>
            <p:nvSpPr>
              <p:cNvPr id="9" name="Rectangle 8"/>
              <p:cNvSpPr>
                <a:spLocks noRot="1" noChangeAspect="1" noMove="1" noResize="1" noEditPoints="1" noAdjustHandles="1" noChangeArrowheads="1" noChangeShapeType="1" noTextEdit="1"/>
              </p:cNvSpPr>
              <p:nvPr/>
            </p:nvSpPr>
            <p:spPr>
              <a:xfrm>
                <a:off x="3122123" y="2609989"/>
                <a:ext cx="1251176" cy="724814"/>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4153275" y="2563591"/>
                <a:ext cx="1581843" cy="7848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hay</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num>
                        <m:den>
                          <m:r>
                            <m:rPr>
                              <m:sty m:val="p"/>
                            </m:rPr>
                            <a:rPr lang="en-US" sz="2400" i="0">
                              <a:latin typeface="Times New Roman" charset="0"/>
                              <a:ea typeface="Times New Roman" charset="0"/>
                              <a:cs typeface="Times New Roman" charset="0"/>
                            </a:rPr>
                            <m:t>b</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a:rPr lang="en-US" sz="2400" i="0">
                              <a:latin typeface="Times New Roman" charset="0"/>
                              <a:ea typeface="Times New Roman" charset="0"/>
                              <a:cs typeface="Times New Roman" charset="0"/>
                            </a:rPr>
                            <m:t>4</m:t>
                          </m:r>
                        </m:num>
                        <m:den>
                          <m:r>
                            <a:rPr lang="en-US" sz="2400" i="0">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10" name="Rectangle 9"/>
              <p:cNvSpPr>
                <a:spLocks noRot="1" noChangeAspect="1" noMove="1" noResize="1" noEditPoints="1" noAdjustHandles="1" noChangeArrowheads="1" noChangeShapeType="1" noTextEdit="1"/>
              </p:cNvSpPr>
              <p:nvPr/>
            </p:nvSpPr>
            <p:spPr>
              <a:xfrm>
                <a:off x="4153275" y="2563591"/>
                <a:ext cx="1581843" cy="784830"/>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5573822" y="2544375"/>
                <a:ext cx="1376531" cy="7935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a:latin typeface="Times New Roman" charset="0"/>
                          <a:ea typeface="Times New Roman" charset="0"/>
                          <a:cs typeface="Times New Roman" charset="0"/>
                          <a:sym typeface="Symbol"/>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num>
                        <m:den>
                          <m:r>
                            <a:rPr lang="en-US" sz="2400" i="0">
                              <a:latin typeface="Times New Roman" charset="0"/>
                              <a:ea typeface="Times New Roman" charset="0"/>
                              <a:cs typeface="Times New Roman" charset="0"/>
                            </a:rPr>
                            <m:t>4</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b</m:t>
                          </m:r>
                        </m:num>
                        <m:den>
                          <m:r>
                            <a:rPr lang="en-US" sz="2400" i="0">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11" name="Rectangle 10"/>
              <p:cNvSpPr>
                <a:spLocks noRot="1" noChangeAspect="1" noMove="1" noResize="1" noEditPoints="1" noAdjustHandles="1" noChangeArrowheads="1" noChangeShapeType="1" noTextEdit="1"/>
              </p:cNvSpPr>
              <p:nvPr/>
            </p:nvSpPr>
            <p:spPr>
              <a:xfrm>
                <a:off x="5573822" y="2544375"/>
                <a:ext cx="1376531" cy="793551"/>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6800946" y="2735427"/>
                <a:ext cx="2302040"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a:latin typeface="Times New Roman" charset="0"/>
                          <a:ea typeface="Times New Roman" charset="0"/>
                          <a:cs typeface="Times New Roman" charset="0"/>
                        </a:rPr>
                        <m:t>v</m:t>
                      </m:r>
                      <m:r>
                        <a:rPr lang="en-US" sz="2400" i="0">
                          <a:latin typeface="Times New Roman" charset="0"/>
                          <a:ea typeface="Times New Roman" charset="0"/>
                          <a:cs typeface="Times New Roman" charset="0"/>
                        </a:rPr>
                        <m:t>à  </m:t>
                      </m:r>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a</m:t>
                      </m:r>
                      <m:r>
                        <a:rPr lang="en-US" sz="2400" i="0">
                          <a:latin typeface="Times New Roman" charset="0"/>
                          <a:ea typeface="Times New Roman" charset="0"/>
                          <a:cs typeface="Times New Roman" charset="0"/>
                        </a:rPr>
                        <m:t>=20. </m:t>
                      </m:r>
                    </m:oMath>
                  </m:oMathPara>
                </a14:m>
                <a:endParaRPr lang="en-US" sz="2400" dirty="0">
                  <a:latin typeface="Times New Roman" charset="0"/>
                  <a:ea typeface="Times New Roman" charset="0"/>
                  <a:cs typeface="Times New Roman"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6800946" y="2735427"/>
                <a:ext cx="2302040" cy="461665"/>
              </a:xfrm>
              <a:prstGeom prst="rect">
                <a:avLst/>
              </a:prstGeom>
              <a:blipFill rotWithShape="0">
                <a:blip r:embed="rId9"/>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597859" y="3406794"/>
                <a:ext cx="5530680"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sz="2400" i="0" smtClean="0">
                          <a:latin typeface="Times New Roman" charset="0"/>
                          <a:ea typeface="Times New Roman" charset="0"/>
                          <a:cs typeface="Times New Roman" charset="0"/>
                        </a:rPr>
                        <m:t>Theo</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t</m:t>
                      </m:r>
                      <m:r>
                        <a:rPr lang="en-US" sz="2400" i="0" smtClean="0">
                          <a:latin typeface="Times New Roman" charset="0"/>
                          <a:ea typeface="Times New Roman" charset="0"/>
                          <a:cs typeface="Times New Roman" charset="0"/>
                        </a:rPr>
                        <m:t>í</m:t>
                      </m:r>
                      <m:r>
                        <m:rPr>
                          <m:sty m:val="p"/>
                        </m:rPr>
                        <a:rPr lang="en-US" sz="2400" i="0" smtClean="0">
                          <a:latin typeface="Times New Roman" charset="0"/>
                          <a:ea typeface="Times New Roman" charset="0"/>
                          <a:cs typeface="Times New Roman" charset="0"/>
                        </a:rPr>
                        <m:t>nh</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ch</m:t>
                      </m:r>
                      <m:r>
                        <a:rPr lang="en-US" sz="2400" i="0" smtClean="0">
                          <a:latin typeface="Times New Roman" charset="0"/>
                          <a:ea typeface="Times New Roman" charset="0"/>
                          <a:cs typeface="Times New Roman" charset="0"/>
                        </a:rPr>
                        <m:t>ấ</m:t>
                      </m:r>
                      <m:r>
                        <m:rPr>
                          <m:sty m:val="p"/>
                        </m:rPr>
                        <a:rPr lang="en-US" sz="2400" i="0" smtClean="0">
                          <a:latin typeface="Times New Roman" charset="0"/>
                          <a:ea typeface="Times New Roman" charset="0"/>
                          <a:cs typeface="Times New Roman" charset="0"/>
                        </a:rPr>
                        <m:t>t</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d</m:t>
                      </m:r>
                      <m:r>
                        <a:rPr lang="en-US" sz="2400" i="0" smtClean="0">
                          <a:latin typeface="Times New Roman" charset="0"/>
                          <a:ea typeface="Times New Roman" charset="0"/>
                          <a:cs typeface="Times New Roman" charset="0"/>
                        </a:rPr>
                        <m:t>ã</m:t>
                      </m:r>
                      <m:r>
                        <m:rPr>
                          <m:sty m:val="p"/>
                        </m:rPr>
                        <a:rPr lang="en-US" sz="2400" i="0" smtClean="0">
                          <a:latin typeface="Times New Roman" charset="0"/>
                          <a:ea typeface="Times New Roman" charset="0"/>
                          <a:cs typeface="Times New Roman" charset="0"/>
                        </a:rPr>
                        <m:t>y</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t</m:t>
                      </m:r>
                      <m:r>
                        <a:rPr lang="en-US" sz="2400" i="0" smtClean="0">
                          <a:latin typeface="Times New Roman" charset="0"/>
                          <a:ea typeface="Times New Roman" charset="0"/>
                          <a:cs typeface="Times New Roman" charset="0"/>
                        </a:rPr>
                        <m:t>ỉ </m:t>
                      </m:r>
                      <m:r>
                        <m:rPr>
                          <m:sty m:val="p"/>
                        </m:rPr>
                        <a:rPr lang="en-US" sz="2400" i="0" smtClean="0">
                          <a:latin typeface="Times New Roman" charset="0"/>
                          <a:ea typeface="Times New Roman" charset="0"/>
                          <a:cs typeface="Times New Roman" charset="0"/>
                        </a:rPr>
                        <m:t>s</m:t>
                      </m:r>
                      <m:r>
                        <a:rPr lang="en-US" sz="2400" i="0" smtClean="0">
                          <a:latin typeface="Times New Roman" charset="0"/>
                          <a:ea typeface="Times New Roman" charset="0"/>
                          <a:cs typeface="Times New Roman" charset="0"/>
                        </a:rPr>
                        <m:t>ố </m:t>
                      </m:r>
                      <m:r>
                        <m:rPr>
                          <m:sty m:val="p"/>
                        </m:rPr>
                        <a:rPr lang="en-US" sz="2400" i="0" smtClean="0">
                          <a:latin typeface="Times New Roman" charset="0"/>
                          <a:ea typeface="Times New Roman" charset="0"/>
                          <a:cs typeface="Times New Roman" charset="0"/>
                        </a:rPr>
                        <m:t>b</m:t>
                      </m:r>
                      <m:r>
                        <a:rPr lang="en-US" sz="2400" i="0" smtClean="0">
                          <a:latin typeface="Times New Roman" charset="0"/>
                          <a:ea typeface="Times New Roman" charset="0"/>
                          <a:cs typeface="Times New Roman" charset="0"/>
                        </a:rPr>
                        <m:t>ằ</m:t>
                      </m:r>
                      <m:r>
                        <m:rPr>
                          <m:sty m:val="p"/>
                        </m:rPr>
                        <a:rPr lang="en-US" sz="2400" i="0" smtClean="0">
                          <a:latin typeface="Times New Roman" charset="0"/>
                          <a:ea typeface="Times New Roman" charset="0"/>
                          <a:cs typeface="Times New Roman" charset="0"/>
                        </a:rPr>
                        <m:t>ng</m:t>
                      </m:r>
                      <m:r>
                        <a:rPr lang="en-US" sz="2400" i="0" smtClean="0">
                          <a:latin typeface="Times New Roman" charset="0"/>
                          <a:ea typeface="Times New Roman" charset="0"/>
                          <a:cs typeface="Times New Roman" charset="0"/>
                        </a:rPr>
                        <m:t> </m:t>
                      </m:r>
                      <m:r>
                        <m:rPr>
                          <m:sty m:val="p"/>
                        </m:rPr>
                        <a:rPr lang="en-US" sz="2400" i="0" smtClean="0">
                          <a:latin typeface="Times New Roman" charset="0"/>
                          <a:ea typeface="Times New Roman" charset="0"/>
                          <a:cs typeface="Times New Roman" charset="0"/>
                        </a:rPr>
                        <m:t>nhau</m:t>
                      </m:r>
                      <m:r>
                        <a:rPr lang="en-US" sz="2400" b="0" i="0" smtClean="0">
                          <a:latin typeface="Times New Roman" charset="0"/>
                          <a:ea typeface="Times New Roman" charset="0"/>
                          <a:cs typeface="Times New Roman" charset="0"/>
                        </a:rPr>
                        <m:t> </m:t>
                      </m:r>
                      <m:r>
                        <m:rPr>
                          <m:sty m:val="p"/>
                        </m:rPr>
                        <a:rPr lang="en-US" sz="2400" b="0" i="0" smtClean="0">
                          <a:latin typeface="Times New Roman" charset="0"/>
                          <a:ea typeface="Times New Roman" charset="0"/>
                          <a:cs typeface="Times New Roman" charset="0"/>
                        </a:rPr>
                        <m:t>ta</m:t>
                      </m:r>
                      <m:r>
                        <a:rPr lang="en-US" sz="2400" b="0" i="0" smtClean="0">
                          <a:latin typeface="Times New Roman" charset="0"/>
                          <a:ea typeface="Times New Roman" charset="0"/>
                          <a:cs typeface="Times New Roman" charset="0"/>
                        </a:rPr>
                        <m:t> </m:t>
                      </m:r>
                      <m:r>
                        <m:rPr>
                          <m:sty m:val="p"/>
                        </m:rPr>
                        <a:rPr lang="en-US" sz="2400" b="0" i="0" smtClean="0">
                          <a:latin typeface="Times New Roman" charset="0"/>
                          <a:ea typeface="Times New Roman" charset="0"/>
                          <a:cs typeface="Times New Roman" charset="0"/>
                        </a:rPr>
                        <m:t>c</m:t>
                      </m:r>
                      <m:r>
                        <a:rPr lang="en-US" sz="2400" b="0" i="0" smtClean="0">
                          <a:latin typeface="Times New Roman" charset="0"/>
                          <a:ea typeface="Times New Roman" charset="0"/>
                          <a:cs typeface="Times New Roman" charset="0"/>
                        </a:rPr>
                        <m:t>ó:</m:t>
                      </m:r>
                    </m:oMath>
                  </m:oMathPara>
                </a14:m>
                <a:endParaRPr lang="vi-VN" sz="2400" dirty="0">
                  <a:latin typeface="Times New Roman" charset="0"/>
                  <a:ea typeface="Times New Roman" charset="0"/>
                  <a:cs typeface="Times New Roman" charset="0"/>
                </a:endParaRPr>
              </a:p>
            </p:txBody>
          </p:sp>
        </mc:Choice>
        <mc:Fallback>
          <p:sp>
            <p:nvSpPr>
              <p:cNvPr id="13" name="Rectangle 12"/>
              <p:cNvSpPr>
                <a:spLocks noRot="1" noChangeAspect="1" noMove="1" noResize="1" noEditPoints="1" noAdjustHandles="1" noChangeArrowheads="1" noChangeShapeType="1" noTextEdit="1"/>
              </p:cNvSpPr>
              <p:nvPr/>
            </p:nvSpPr>
            <p:spPr>
              <a:xfrm>
                <a:off x="597859" y="3406794"/>
                <a:ext cx="5530680" cy="461665"/>
              </a:xfrm>
              <a:prstGeom prst="rect">
                <a:avLst/>
              </a:prstGeom>
              <a:blipFill rotWithShape="0">
                <a:blip r:embed="rId10"/>
                <a:stretch>
                  <a:fillRect t="-102632"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1972634" y="3809700"/>
                <a:ext cx="1022268" cy="7935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a</m:t>
                          </m:r>
                        </m:num>
                        <m:den>
                          <m:r>
                            <a:rPr lang="en-US" sz="2400" i="0">
                              <a:latin typeface="Times New Roman" charset="0"/>
                              <a:ea typeface="Times New Roman" charset="0"/>
                              <a:cs typeface="Times New Roman" charset="0"/>
                            </a:rPr>
                            <m:t>4</m:t>
                          </m:r>
                        </m:den>
                      </m:f>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b</m:t>
                          </m:r>
                        </m:num>
                        <m:den>
                          <m:r>
                            <a:rPr lang="en-US" sz="2400" i="0">
                              <a:latin typeface="Times New Roman" charset="0"/>
                              <a:ea typeface="Times New Roman" charset="0"/>
                              <a:cs typeface="Times New Roman" charset="0"/>
                            </a:rPr>
                            <m:t>5</m:t>
                          </m:r>
                        </m:den>
                      </m:f>
                    </m:oMath>
                  </m:oMathPara>
                </a14:m>
                <a:endParaRPr lang="vi-VN" sz="2400" dirty="0">
                  <a:latin typeface="Times New Roman" charset="0"/>
                  <a:ea typeface="Times New Roman" charset="0"/>
                  <a:cs typeface="Times New Roman" charset="0"/>
                </a:endParaRPr>
              </a:p>
            </p:txBody>
          </p:sp>
        </mc:Choice>
        <mc:Fallback>
          <p:sp>
            <p:nvSpPr>
              <p:cNvPr id="14" name="Rectangle 13"/>
              <p:cNvSpPr>
                <a:spLocks noRot="1" noChangeAspect="1" noMove="1" noResize="1" noEditPoints="1" noAdjustHandles="1" noChangeArrowheads="1" noChangeShapeType="1" noTextEdit="1"/>
              </p:cNvSpPr>
              <p:nvPr/>
            </p:nvSpPr>
            <p:spPr>
              <a:xfrm>
                <a:off x="1972634" y="3809700"/>
                <a:ext cx="1022268" cy="793551"/>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3164749" y="3809700"/>
                <a:ext cx="1302857" cy="7935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m:rPr>
                              <m:sty m:val="p"/>
                            </m:rPr>
                            <a:rPr lang="en-US" sz="2400" i="0">
                              <a:latin typeface="Times New Roman" charset="0"/>
                              <a:ea typeface="Times New Roman" charset="0"/>
                              <a:cs typeface="Times New Roman" charset="0"/>
                            </a:rPr>
                            <m:t>b</m:t>
                          </m:r>
                          <m:r>
                            <a:rPr lang="en-US" sz="2400" i="0">
                              <a:latin typeface="Times New Roman" charset="0"/>
                              <a:ea typeface="Times New Roman" charset="0"/>
                              <a:cs typeface="Times New Roman" charset="0"/>
                            </a:rPr>
                            <m:t>−</m:t>
                          </m:r>
                          <m:r>
                            <m:rPr>
                              <m:sty m:val="p"/>
                            </m:rPr>
                            <a:rPr lang="en-US" sz="2400" i="0">
                              <a:latin typeface="Times New Roman" charset="0"/>
                              <a:ea typeface="Times New Roman" charset="0"/>
                              <a:cs typeface="Times New Roman" charset="0"/>
                            </a:rPr>
                            <m:t>a</m:t>
                          </m:r>
                        </m:num>
                        <m:den>
                          <m:r>
                            <a:rPr lang="en-US" sz="2400" i="0">
                              <a:latin typeface="Times New Roman" charset="0"/>
                              <a:ea typeface="Times New Roman" charset="0"/>
                              <a:cs typeface="Times New Roman" charset="0"/>
                            </a:rPr>
                            <m:t>5−4</m:t>
                          </m:r>
                        </m:den>
                      </m:f>
                    </m:oMath>
                  </m:oMathPara>
                </a14:m>
                <a:endParaRPr lang="vi-VN" sz="2400" dirty="0">
                  <a:latin typeface="Times New Roman" charset="0"/>
                  <a:ea typeface="Times New Roman" charset="0"/>
                  <a:cs typeface="Times New Roman"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3164749" y="3809700"/>
                <a:ext cx="1302857" cy="793551"/>
              </a:xfrm>
              <a:prstGeom prst="rect">
                <a:avLst/>
              </a:prstGeom>
              <a:blipFill rotWithShape="0">
                <a:blip r:embed="rId1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4386602" y="3857964"/>
                <a:ext cx="1648143"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a:latin typeface="Times New Roman" charset="0"/>
                          <a:ea typeface="Times New Roman" charset="0"/>
                          <a:cs typeface="Times New Roman" charset="0"/>
                        </a:rPr>
                        <m:t>=</m:t>
                      </m:r>
                      <m:f>
                        <m:fPr>
                          <m:ctrlPr>
                            <a:rPr lang="en-US" sz="2400">
                              <a:latin typeface="Times New Roman" charset="0"/>
                              <a:ea typeface="Times New Roman" charset="0"/>
                              <a:cs typeface="Times New Roman" charset="0"/>
                            </a:rPr>
                          </m:ctrlPr>
                        </m:fPr>
                        <m:num>
                          <m:r>
                            <a:rPr lang="en-US" sz="2400" i="0">
                              <a:latin typeface="Times New Roman" charset="0"/>
                              <a:ea typeface="Times New Roman" charset="0"/>
                              <a:cs typeface="Times New Roman" charset="0"/>
                            </a:rPr>
                            <m:t>20</m:t>
                          </m:r>
                        </m:num>
                        <m:den>
                          <m:r>
                            <a:rPr lang="en-US" sz="2400" i="0">
                              <a:latin typeface="Times New Roman" charset="0"/>
                              <a:ea typeface="Times New Roman" charset="0"/>
                              <a:cs typeface="Times New Roman" charset="0"/>
                            </a:rPr>
                            <m:t>1</m:t>
                          </m:r>
                        </m:den>
                      </m:f>
                      <m:r>
                        <a:rPr lang="en-US" sz="2400" i="0">
                          <a:latin typeface="Times New Roman" charset="0"/>
                          <a:ea typeface="Times New Roman" charset="0"/>
                          <a:cs typeface="Times New Roman" charset="0"/>
                        </a:rPr>
                        <m:t>=20</m:t>
                      </m:r>
                    </m:oMath>
                  </m:oMathPara>
                </a14:m>
                <a:endParaRPr lang="en-US" sz="2400" dirty="0">
                  <a:latin typeface="Times New Roman" charset="0"/>
                  <a:ea typeface="Times New Roman" charset="0"/>
                  <a:cs typeface="Times New Roman" charset="0"/>
                </a:endParaRPr>
              </a:p>
            </p:txBody>
          </p:sp>
        </mc:Choice>
        <mc:Fallback>
          <p:sp>
            <p:nvSpPr>
              <p:cNvPr id="16" name="Rectangle 15"/>
              <p:cNvSpPr>
                <a:spLocks noRot="1" noChangeAspect="1" noMove="1" noResize="1" noEditPoints="1" noAdjustHandles="1" noChangeArrowheads="1" noChangeShapeType="1" noTextEdit="1"/>
              </p:cNvSpPr>
              <p:nvPr/>
            </p:nvSpPr>
            <p:spPr>
              <a:xfrm>
                <a:off x="4386602" y="3857964"/>
                <a:ext cx="1648143" cy="783804"/>
              </a:xfrm>
              <a:prstGeom prst="rect">
                <a:avLst/>
              </a:prstGeom>
              <a:blipFill rotWithShape="0">
                <a:blip r:embed="rId1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Rectangle 16"/>
              <p:cNvSpPr/>
              <p:nvPr/>
            </p:nvSpPr>
            <p:spPr>
              <a:xfrm>
                <a:off x="1003198" y="4603251"/>
                <a:ext cx="2194254" cy="72244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vi-VN" sz="2400" i="0" smtClean="0">
                          <a:latin typeface="Times New Roman" charset="0"/>
                          <a:ea typeface="Times New Roman" charset="0"/>
                          <a:cs typeface="Times New Roman" charset="0"/>
                        </a:rPr>
                        <m:t>Suy</m:t>
                      </m:r>
                      <m:r>
                        <a:rPr lang="vi-VN" sz="2400" i="0" smtClean="0">
                          <a:latin typeface="Times New Roman" charset="0"/>
                          <a:ea typeface="Times New Roman" charset="0"/>
                          <a:cs typeface="Times New Roman" charset="0"/>
                        </a:rPr>
                        <m:t> </m:t>
                      </m:r>
                      <m:r>
                        <m:rPr>
                          <m:sty m:val="p"/>
                        </m:rPr>
                        <a:rPr lang="vi-VN" sz="2400" i="0" smtClean="0">
                          <a:latin typeface="Times New Roman" charset="0"/>
                          <a:ea typeface="Times New Roman" charset="0"/>
                          <a:cs typeface="Times New Roman" charset="0"/>
                        </a:rPr>
                        <m:t>ra</m:t>
                      </m:r>
                      <m:r>
                        <a:rPr lang="vi-VN" sz="2400" b="0" i="0" smtClean="0">
                          <a:latin typeface="Cambria Math" charset="0"/>
                          <a:ea typeface="Times New Roman" charset="0"/>
                          <a:cs typeface="Times New Roman" charset="0"/>
                        </a:rPr>
                        <m:t> </m:t>
                      </m:r>
                      <m:f>
                        <m:fPr>
                          <m:ctrlPr>
                            <a:rPr lang="vi-VN" sz="2400">
                              <a:latin typeface="Times New Roman" charset="0"/>
                              <a:ea typeface="Times New Roman" charset="0"/>
                              <a:cs typeface="Times New Roman" charset="0"/>
                            </a:rPr>
                          </m:ctrlPr>
                        </m:fPr>
                        <m:num>
                          <m:r>
                            <m:rPr>
                              <m:sty m:val="p"/>
                            </m:rPr>
                            <a:rPr lang="vi-VN" sz="2400" i="0">
                              <a:latin typeface="Times New Roman" charset="0"/>
                              <a:ea typeface="Times New Roman" charset="0"/>
                              <a:cs typeface="Times New Roman" charset="0"/>
                            </a:rPr>
                            <m:t>a</m:t>
                          </m:r>
                        </m:num>
                        <m:den>
                          <m:r>
                            <a:rPr lang="vi-VN" sz="2400" i="0">
                              <a:latin typeface="Times New Roman" charset="0"/>
                              <a:ea typeface="Times New Roman" charset="0"/>
                              <a:cs typeface="Times New Roman" charset="0"/>
                            </a:rPr>
                            <m:t>4</m:t>
                          </m:r>
                        </m:den>
                      </m:f>
                      <m:r>
                        <a:rPr lang="en-US" sz="2400" i="0">
                          <a:latin typeface="Times New Roman" charset="0"/>
                          <a:ea typeface="Times New Roman" charset="0"/>
                          <a:cs typeface="Times New Roman" charset="0"/>
                        </a:rPr>
                        <m:t>=20 </m:t>
                      </m:r>
                    </m:oMath>
                  </m:oMathPara>
                </a14:m>
                <a:endParaRPr lang="vi-VN" sz="2400" dirty="0">
                  <a:latin typeface="Times New Roman" charset="0"/>
                  <a:ea typeface="Times New Roman" charset="0"/>
                  <a:cs typeface="Times New Roman" charset="0"/>
                </a:endParaRPr>
              </a:p>
            </p:txBody>
          </p:sp>
        </mc:Choice>
        <mc:Fallback>
          <p:sp>
            <p:nvSpPr>
              <p:cNvPr id="17" name="Rectangle 16"/>
              <p:cNvSpPr>
                <a:spLocks noRot="1" noChangeAspect="1" noMove="1" noResize="1" noEditPoints="1" noAdjustHandles="1" noChangeArrowheads="1" noChangeShapeType="1" noTextEdit="1"/>
              </p:cNvSpPr>
              <p:nvPr/>
            </p:nvSpPr>
            <p:spPr>
              <a:xfrm>
                <a:off x="1003198" y="4603251"/>
                <a:ext cx="2194254" cy="722442"/>
              </a:xfrm>
              <a:prstGeom prst="rect">
                <a:avLst/>
              </a:prstGeom>
              <a:blipFill rotWithShape="0">
                <a:blip r:embed="rId1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Rectangle 17"/>
              <p:cNvSpPr/>
              <p:nvPr/>
            </p:nvSpPr>
            <p:spPr>
              <a:xfrm>
                <a:off x="3124910" y="4751587"/>
                <a:ext cx="2523383"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a:latin typeface="Times New Roman" charset="0"/>
                          <a:ea typeface="Times New Roman" charset="0"/>
                          <a:cs typeface="Times New Roman" charset="0"/>
                          <a:sym typeface="Symbol"/>
                        </a:rPr>
                        <m:t> </m:t>
                      </m:r>
                      <m:r>
                        <m:rPr>
                          <m:sty m:val="p"/>
                        </m:rPr>
                        <a:rPr lang="en-US" sz="2400" i="0">
                          <a:latin typeface="Times New Roman" charset="0"/>
                          <a:ea typeface="Times New Roman" charset="0"/>
                          <a:cs typeface="Times New Roman" charset="0"/>
                          <a:sym typeface="Symbol"/>
                        </a:rPr>
                        <m:t>a</m:t>
                      </m:r>
                      <m:r>
                        <a:rPr lang="en-US" sz="2400" i="0">
                          <a:latin typeface="Times New Roman" charset="0"/>
                          <a:ea typeface="Times New Roman" charset="0"/>
                          <a:cs typeface="Times New Roman" charset="0"/>
                          <a:sym typeface="Symbol"/>
                        </a:rPr>
                        <m:t>=20.4=80</m:t>
                      </m:r>
                    </m:oMath>
                  </m:oMathPara>
                </a14:m>
                <a:endParaRPr lang="en-US" sz="2400" dirty="0">
                  <a:latin typeface="Times New Roman" charset="0"/>
                  <a:ea typeface="Times New Roman" charset="0"/>
                  <a:cs typeface="Times New Roman" charset="0"/>
                </a:endParaRPr>
              </a:p>
            </p:txBody>
          </p:sp>
        </mc:Choice>
        <mc:Fallback>
          <p:sp>
            <p:nvSpPr>
              <p:cNvPr id="18" name="Rectangle 17"/>
              <p:cNvSpPr>
                <a:spLocks noRot="1" noChangeAspect="1" noMove="1" noResize="1" noEditPoints="1" noAdjustHandles="1" noChangeArrowheads="1" noChangeShapeType="1" noTextEdit="1"/>
              </p:cNvSpPr>
              <p:nvPr/>
            </p:nvSpPr>
            <p:spPr>
              <a:xfrm>
                <a:off x="3124910" y="4751587"/>
                <a:ext cx="2523383" cy="461665"/>
              </a:xfrm>
              <a:prstGeom prst="rect">
                <a:avLst/>
              </a:prstGeom>
              <a:blipFill rotWithShape="0">
                <a:blip r:embed="rId15"/>
                <a:stretch>
                  <a:fillRect t="-101316" b="-131579"/>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1954121" y="5431998"/>
                <a:ext cx="1250407" cy="7935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vi-VN" sz="2400">
                              <a:latin typeface="Times New Roman" charset="0"/>
                              <a:ea typeface="Times New Roman" charset="0"/>
                              <a:cs typeface="Times New Roman" charset="0"/>
                            </a:rPr>
                          </m:ctrlPr>
                        </m:fPr>
                        <m:num>
                          <m:r>
                            <m:rPr>
                              <m:sty m:val="p"/>
                            </m:rPr>
                            <a:rPr lang="vi-VN" sz="2400" i="0">
                              <a:latin typeface="Times New Roman" charset="0"/>
                              <a:ea typeface="Times New Roman" charset="0"/>
                              <a:cs typeface="Times New Roman" charset="0"/>
                            </a:rPr>
                            <m:t>b</m:t>
                          </m:r>
                        </m:num>
                        <m:den>
                          <m:r>
                            <a:rPr lang="vi-VN" sz="2400" i="0">
                              <a:latin typeface="Times New Roman" charset="0"/>
                              <a:ea typeface="Times New Roman" charset="0"/>
                              <a:cs typeface="Times New Roman" charset="0"/>
                            </a:rPr>
                            <m:t>5</m:t>
                          </m:r>
                        </m:den>
                      </m:f>
                      <m:r>
                        <a:rPr lang="en-US" sz="2400" i="0">
                          <a:latin typeface="Times New Roman" charset="0"/>
                          <a:ea typeface="Times New Roman" charset="0"/>
                          <a:cs typeface="Times New Roman" charset="0"/>
                        </a:rPr>
                        <m:t>=20 </m:t>
                      </m:r>
                    </m:oMath>
                  </m:oMathPara>
                </a14:m>
                <a:endParaRPr lang="vi-VN" sz="2400" dirty="0">
                  <a:latin typeface="Times New Roman" charset="0"/>
                  <a:ea typeface="Times New Roman" charset="0"/>
                  <a:cs typeface="Times New Roman" charset="0"/>
                </a:endParaRPr>
              </a:p>
            </p:txBody>
          </p:sp>
        </mc:Choice>
        <mc:Fallback>
          <p:sp>
            <p:nvSpPr>
              <p:cNvPr id="19" name="Rectangle 18"/>
              <p:cNvSpPr>
                <a:spLocks noRot="1" noChangeAspect="1" noMove="1" noResize="1" noEditPoints="1" noAdjustHandles="1" noChangeArrowheads="1" noChangeShapeType="1" noTextEdit="1"/>
              </p:cNvSpPr>
              <p:nvPr/>
            </p:nvSpPr>
            <p:spPr>
              <a:xfrm>
                <a:off x="1954121" y="5431998"/>
                <a:ext cx="1250407" cy="793551"/>
              </a:xfrm>
              <a:prstGeom prst="rect">
                <a:avLst/>
              </a:prstGeom>
              <a:blipFill rotWithShape="0">
                <a:blip r:embed="rId16"/>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0" name="Rectangle 19"/>
              <p:cNvSpPr/>
              <p:nvPr/>
            </p:nvSpPr>
            <p:spPr>
              <a:xfrm>
                <a:off x="3169549" y="5526609"/>
                <a:ext cx="2687723"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0" smtClean="0">
                          <a:latin typeface="Times New Roman" charset="0"/>
                          <a:ea typeface="Times New Roman" charset="0"/>
                          <a:cs typeface="Times New Roman" charset="0"/>
                          <a:sym typeface="Symbol"/>
                        </a:rPr>
                        <m:t> </m:t>
                      </m:r>
                      <m:r>
                        <m:rPr>
                          <m:sty m:val="p"/>
                        </m:rPr>
                        <a:rPr lang="en-US" sz="2400" b="0" i="0" smtClean="0">
                          <a:latin typeface="Times New Roman" charset="0"/>
                          <a:ea typeface="Times New Roman" charset="0"/>
                          <a:cs typeface="Times New Roman" charset="0"/>
                          <a:sym typeface="Symbol"/>
                        </a:rPr>
                        <m:t>b</m:t>
                      </m:r>
                      <m:r>
                        <a:rPr lang="en-US" sz="2400" i="0">
                          <a:latin typeface="Times New Roman" charset="0"/>
                          <a:ea typeface="Times New Roman" charset="0"/>
                          <a:cs typeface="Times New Roman" charset="0"/>
                          <a:sym typeface="Symbol"/>
                        </a:rPr>
                        <m:t>=20.5=100</m:t>
                      </m:r>
                    </m:oMath>
                  </m:oMathPara>
                </a14:m>
                <a:endParaRPr lang="en-US" sz="2400" dirty="0">
                  <a:latin typeface="Times New Roman" charset="0"/>
                  <a:ea typeface="Times New Roman" charset="0"/>
                  <a:cs typeface="Times New Roman" charset="0"/>
                </a:endParaRPr>
              </a:p>
            </p:txBody>
          </p:sp>
        </mc:Choice>
        <mc:Fallback>
          <p:sp>
            <p:nvSpPr>
              <p:cNvPr id="20" name="Rectangle 19"/>
              <p:cNvSpPr>
                <a:spLocks noRot="1" noChangeAspect="1" noMove="1" noResize="1" noEditPoints="1" noAdjustHandles="1" noChangeArrowheads="1" noChangeShapeType="1" noTextEdit="1"/>
              </p:cNvSpPr>
              <p:nvPr/>
            </p:nvSpPr>
            <p:spPr>
              <a:xfrm>
                <a:off x="3169549" y="5526609"/>
                <a:ext cx="2687723" cy="461665"/>
              </a:xfrm>
              <a:prstGeom prst="rect">
                <a:avLst/>
              </a:prstGeom>
              <a:blipFill rotWithShape="0">
                <a:blip r:embed="rId17"/>
                <a:stretch>
                  <a:fillRect t="-104000" b="-13466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1" name="TextBox 20"/>
              <p:cNvSpPr txBox="1"/>
              <p:nvPr/>
            </p:nvSpPr>
            <p:spPr>
              <a:xfrm>
                <a:off x="7121416" y="2037056"/>
                <a:ext cx="1758302" cy="89255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vi-VN" sz="2400">
                          <a:latin typeface="Times New Roman" charset="0"/>
                          <a:ea typeface="Times New Roman" charset="0"/>
                          <a:cs typeface="Times New Roman" charset="0"/>
                        </a:rPr>
                        <m:t>(</m:t>
                      </m:r>
                      <m:r>
                        <m:rPr>
                          <m:sty m:val="p"/>
                        </m:rPr>
                        <a:rPr lang="en-US" sz="2400">
                          <a:latin typeface="Times New Roman" charset="0"/>
                          <a:ea typeface="Times New Roman" charset="0"/>
                          <a:cs typeface="Times New Roman" charset="0"/>
                        </a:rPr>
                        <m:t>a</m:t>
                      </m:r>
                      <m:r>
                        <a:rPr lang="en-US" sz="2400">
                          <a:latin typeface="Times New Roman" charset="0"/>
                          <a:ea typeface="Times New Roman" charset="0"/>
                          <a:cs typeface="Times New Roman" charset="0"/>
                        </a:rPr>
                        <m:t>,</m:t>
                      </m:r>
                      <m:r>
                        <m:rPr>
                          <m:sty m:val="p"/>
                        </m:rPr>
                        <a:rPr lang="en-US" sz="2400">
                          <a:latin typeface="Times New Roman" charset="0"/>
                          <a:ea typeface="Times New Roman" charset="0"/>
                          <a:cs typeface="Times New Roman" charset="0"/>
                        </a:rPr>
                        <m:t>b</m:t>
                      </m:r>
                      <m:sSup>
                        <m:sSupPr>
                          <m:ctrlPr>
                            <a:rPr lang="en-US" sz="2400" i="1">
                              <a:latin typeface="Times New Roman" charset="0"/>
                              <a:ea typeface="Times New Roman" charset="0"/>
                              <a:cs typeface="Times New Roman" charset="0"/>
                            </a:rPr>
                          </m:ctrlPr>
                        </m:sSupPr>
                        <m:e>
                          <m:r>
                            <a:rPr lang="vi-VN" sz="2400" i="1">
                              <a:latin typeface="Times New Roman" charset="0"/>
                              <a:ea typeface="Times New Roman" charset="0"/>
                              <a:cs typeface="Times New Roman" charset="0"/>
                            </a:rPr>
                            <m:t> </m:t>
                          </m:r>
                          <m:r>
                            <a:rPr lang="vi-VN" sz="2400" i="1">
                              <a:latin typeface="Times New Roman" charset="0"/>
                              <a:ea typeface="Times New Roman" charset="0"/>
                              <a:cs typeface="Times New Roman" charset="0"/>
                            </a:rPr>
                            <m:t>∈</m:t>
                          </m:r>
                          <m:r>
                            <m:rPr>
                              <m:sty m:val="p"/>
                            </m:rPr>
                            <a:rPr lang="vi-VN" sz="2400" i="1">
                              <a:latin typeface="Times New Roman" charset="0"/>
                              <a:ea typeface="Times New Roman" charset="0"/>
                              <a:cs typeface="Times New Roman" charset="0"/>
                            </a:rPr>
                            <m:t>N</m:t>
                          </m:r>
                        </m:e>
                        <m:sup>
                          <m:r>
                            <a:rPr lang="vi-VN" sz="2400" i="1">
                              <a:latin typeface="Times New Roman" charset="0"/>
                              <a:ea typeface="Times New Roman" charset="0"/>
                              <a:cs typeface="Times New Roman" charset="0"/>
                            </a:rPr>
                            <m:t>∗</m:t>
                          </m:r>
                        </m:sup>
                      </m:sSup>
                      <m:r>
                        <a:rPr lang="vi-VN" sz="2400" i="1">
                          <a:latin typeface="Times New Roman" charset="0"/>
                          <a:ea typeface="Times New Roman" charset="0"/>
                          <a:cs typeface="Times New Roman" charset="0"/>
                        </a:rPr>
                        <m:t>)</m:t>
                      </m:r>
                    </m:oMath>
                  </m:oMathPara>
                </a14:m>
                <a:endParaRPr lang="en-US" sz="2400" dirty="0">
                  <a:latin typeface="Times New Roman" charset="0"/>
                  <a:ea typeface="Times New Roman" charset="0"/>
                  <a:cs typeface="Times New Roman" charset="0"/>
                </a:endParaRPr>
              </a:p>
              <a:p>
                <a:endParaRPr lang="en-US" sz="2600" dirty="0">
                  <a:latin typeface="Times New Roman" charset="0"/>
                  <a:ea typeface="Times New Roman" charset="0"/>
                  <a:cs typeface="Times New Roman" charset="0"/>
                </a:endParaRPr>
              </a:p>
            </p:txBody>
          </p:sp>
        </mc:Choice>
        <mc:Fallback>
          <p:sp>
            <p:nvSpPr>
              <p:cNvPr id="21" name="TextBox 20"/>
              <p:cNvSpPr txBox="1">
                <a:spLocks noRot="1" noChangeAspect="1" noMove="1" noResize="1" noEditPoints="1" noAdjustHandles="1" noChangeArrowheads="1" noChangeShapeType="1" noTextEdit="1"/>
              </p:cNvSpPr>
              <p:nvPr/>
            </p:nvSpPr>
            <p:spPr>
              <a:xfrm>
                <a:off x="7121416" y="2037056"/>
                <a:ext cx="1758302" cy="892552"/>
              </a:xfrm>
              <a:prstGeom prst="rect">
                <a:avLst/>
              </a:prstGeom>
              <a:blipFill rotWithShape="0">
                <a:blip r:embed="rId18"/>
                <a:stretch>
                  <a:fillRect t="-52381" b="-19728"/>
                </a:stretch>
              </a:blipFill>
            </p:spPr>
            <p:txBody>
              <a:bodyPr/>
              <a:lstStyle/>
              <a:p>
                <a:r>
                  <a:rPr lang="en-US">
                    <a:noFill/>
                  </a:rPr>
                  <a:t> </a:t>
                </a:r>
              </a:p>
            </p:txBody>
          </p:sp>
        </mc:Fallback>
      </mc:AlternateContent>
    </p:spTree>
    <p:extLst>
      <p:ext uri="{BB962C8B-B14F-4D97-AF65-F5344CB8AC3E}">
        <p14:creationId xmlns:p14="http://schemas.microsoft.com/office/powerpoint/2010/main" val="3560603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fade">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fade">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
                                        </p:tgtEl>
                                        <p:attrNameLst>
                                          <p:attrName>style.visibility</p:attrName>
                                        </p:attrNameLst>
                                      </p:cBhvr>
                                      <p:to>
                                        <p:strVal val="visible"/>
                                      </p:to>
                                    </p:set>
                                    <p:animEffect transition="in" filter="fade">
                                      <p:cBhvr>
                                        <p:cTn id="9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264" y="44624"/>
            <a:ext cx="2409635" cy="492443"/>
          </a:xfrm>
          <a:prstGeom prst="rect">
            <a:avLst/>
          </a:prstGeom>
          <a:noFill/>
        </p:spPr>
        <p:txBody>
          <a:bodyPr wrap="none" lIns="91440" tIns="45720" rIns="91440" bIns="45720">
            <a:spAutoFit/>
          </a:bodyPr>
          <a:lstStyle/>
          <a:p>
            <a:pPr algn="ctr"/>
            <a:r>
              <a:rPr lang="en-US" sz="2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BÀI 62/31 SGK</a:t>
            </a:r>
            <a:endParaRPr lang="en-US" sz="2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3" name="Rectangle 2"/>
              <p:cNvSpPr/>
              <p:nvPr/>
            </p:nvSpPr>
            <p:spPr>
              <a:xfrm>
                <a:off x="131264" y="539868"/>
                <a:ext cx="6494150" cy="628057"/>
              </a:xfrm>
              <a:prstGeom prst="rect">
                <a:avLst/>
              </a:prstGeom>
            </p:spPr>
            <p:txBody>
              <a:bodyPr wrap="none">
                <a:spAutoFit/>
              </a:bodyPr>
              <a:lstStyle/>
              <a:p>
                <a:r>
                  <a:rPr lang="en-US" sz="2600" dirty="0" smtClean="0">
                    <a:solidFill>
                      <a:srgbClr val="00B050"/>
                    </a:solidFill>
                    <a:latin typeface="Times New Roman" charset="0"/>
                    <a:ea typeface="Times New Roman" charset="0"/>
                    <a:cs typeface="Times New Roman" charset="0"/>
                  </a:rPr>
                  <a:t>Tìm hai số x, y, biết rằng: </a:t>
                </a:r>
                <a:r>
                  <a:rPr lang="en-US" sz="2600" dirty="0" smtClean="0">
                    <a:solidFill>
                      <a:srgbClr val="00B050"/>
                    </a:solidFill>
                    <a:latin typeface="Times New Roman" charset="0"/>
                    <a:ea typeface="Times New Roman" charset="0"/>
                    <a:cs typeface="Times New Roman" charset="0"/>
                  </a:rPr>
                  <a:t> </a:t>
                </a:r>
                <a14:m>
                  <m:oMath xmlns:m="http://schemas.openxmlformats.org/officeDocument/2006/math">
                    <m:f>
                      <m:fPr>
                        <m:ctrlPr>
                          <a:rPr lang="en-US" sz="2600" i="1">
                            <a:solidFill>
                              <a:srgbClr val="00B050"/>
                            </a:solidFill>
                            <a:latin typeface="Cambria Math" charset="0"/>
                            <a:ea typeface="Times New Roman" charset="0"/>
                            <a:cs typeface="Times New Roman" charset="0"/>
                          </a:rPr>
                        </m:ctrlPr>
                      </m:fPr>
                      <m:num>
                        <m:r>
                          <a:rPr lang="en-US" sz="2600" i="1">
                            <a:solidFill>
                              <a:srgbClr val="00B050"/>
                            </a:solidFill>
                            <a:latin typeface="Cambria Math" charset="0"/>
                            <a:ea typeface="Times New Roman" charset="0"/>
                            <a:cs typeface="Times New Roman" charset="0"/>
                          </a:rPr>
                          <m:t>𝑥</m:t>
                        </m:r>
                      </m:num>
                      <m:den>
                        <m:r>
                          <a:rPr lang="en-US" sz="2600" i="1">
                            <a:solidFill>
                              <a:srgbClr val="00B050"/>
                            </a:solidFill>
                            <a:latin typeface="Cambria Math" charset="0"/>
                            <a:ea typeface="Times New Roman" charset="0"/>
                            <a:cs typeface="Times New Roman" charset="0"/>
                          </a:rPr>
                          <m:t>2</m:t>
                        </m:r>
                      </m:den>
                    </m:f>
                    <m:r>
                      <a:rPr lang="en-US" sz="2600" i="1">
                        <a:solidFill>
                          <a:srgbClr val="00B050"/>
                        </a:solidFill>
                        <a:latin typeface="Cambria Math" charset="0"/>
                        <a:ea typeface="Times New Roman" charset="0"/>
                        <a:cs typeface="Times New Roman" charset="0"/>
                      </a:rPr>
                      <m:t>=</m:t>
                    </m:r>
                    <m:f>
                      <m:fPr>
                        <m:ctrlPr>
                          <a:rPr lang="en-US" sz="2600" i="1">
                            <a:solidFill>
                              <a:srgbClr val="00B050"/>
                            </a:solidFill>
                            <a:latin typeface="Cambria Math" charset="0"/>
                            <a:ea typeface="Times New Roman" charset="0"/>
                            <a:cs typeface="Times New Roman" charset="0"/>
                          </a:rPr>
                        </m:ctrlPr>
                      </m:fPr>
                      <m:num>
                        <m:r>
                          <a:rPr lang="en-US" sz="2600" i="1">
                            <a:solidFill>
                              <a:srgbClr val="00B050"/>
                            </a:solidFill>
                            <a:latin typeface="Cambria Math" charset="0"/>
                            <a:ea typeface="Times New Roman" charset="0"/>
                            <a:cs typeface="Times New Roman" charset="0"/>
                          </a:rPr>
                          <m:t>𝑦</m:t>
                        </m:r>
                      </m:num>
                      <m:den>
                        <m:r>
                          <a:rPr lang="en-US" sz="2600" i="1">
                            <a:solidFill>
                              <a:srgbClr val="00B050"/>
                            </a:solidFill>
                            <a:latin typeface="Cambria Math" charset="0"/>
                            <a:ea typeface="Times New Roman" charset="0"/>
                            <a:cs typeface="Times New Roman" charset="0"/>
                          </a:rPr>
                          <m:t>5</m:t>
                        </m:r>
                      </m:den>
                    </m:f>
                  </m:oMath>
                </a14:m>
                <a:r>
                  <a:rPr lang="en-US" sz="2600" dirty="0" smtClean="0">
                    <a:solidFill>
                      <a:srgbClr val="00B050"/>
                    </a:solidFill>
                    <a:latin typeface="Times New Roman" charset="0"/>
                    <a:ea typeface="Times New Roman" charset="0"/>
                    <a:cs typeface="Times New Roman" charset="0"/>
                  </a:rPr>
                  <a:t>  </a:t>
                </a:r>
                <a14:m>
                  <m:oMath xmlns:m="http://schemas.openxmlformats.org/officeDocument/2006/math">
                    <m:r>
                      <a:rPr lang="en-US" sz="2600" b="0" i="1" smtClean="0">
                        <a:solidFill>
                          <a:srgbClr val="00B050"/>
                        </a:solidFill>
                        <a:latin typeface="Times New Roman" charset="0"/>
                        <a:ea typeface="Times New Roman" charset="0"/>
                        <a:cs typeface="Times New Roman" charset="0"/>
                      </a:rPr>
                      <m:t>𝑣</m:t>
                    </m:r>
                    <m:r>
                      <a:rPr lang="en-US" sz="2600" b="0" i="1" smtClean="0">
                        <a:solidFill>
                          <a:srgbClr val="00B050"/>
                        </a:solidFill>
                        <a:latin typeface="Times New Roman" charset="0"/>
                        <a:ea typeface="Times New Roman" charset="0"/>
                        <a:cs typeface="Times New Roman" charset="0"/>
                      </a:rPr>
                      <m:t>à </m:t>
                    </m:r>
                    <m:r>
                      <a:rPr lang="en-US" sz="2600" b="0" i="1" smtClean="0">
                        <a:solidFill>
                          <a:srgbClr val="00B050"/>
                        </a:solidFill>
                        <a:latin typeface="Times New Roman" charset="0"/>
                        <a:ea typeface="Times New Roman" charset="0"/>
                        <a:cs typeface="Times New Roman" charset="0"/>
                      </a:rPr>
                      <m:t>𝑥</m:t>
                    </m:r>
                    <m:r>
                      <a:rPr lang="en-US" sz="2600" b="0" i="1" smtClean="0">
                        <a:solidFill>
                          <a:srgbClr val="00B050"/>
                        </a:solidFill>
                        <a:latin typeface="Times New Roman" charset="0"/>
                        <a:ea typeface="Times New Roman" charset="0"/>
                        <a:cs typeface="Times New Roman" charset="0"/>
                      </a:rPr>
                      <m:t>.</m:t>
                    </m:r>
                    <m:r>
                      <a:rPr lang="en-US" sz="2600" b="0" i="1" smtClean="0">
                        <a:solidFill>
                          <a:srgbClr val="00B050"/>
                        </a:solidFill>
                        <a:latin typeface="Times New Roman" charset="0"/>
                        <a:ea typeface="Times New Roman" charset="0"/>
                        <a:cs typeface="Times New Roman" charset="0"/>
                      </a:rPr>
                      <m:t>𝑦</m:t>
                    </m:r>
                    <m:r>
                      <a:rPr lang="en-US" sz="2600" b="0" i="1" smtClean="0">
                        <a:solidFill>
                          <a:srgbClr val="00B050"/>
                        </a:solidFill>
                        <a:latin typeface="Times New Roman" charset="0"/>
                        <a:ea typeface="Times New Roman" charset="0"/>
                        <a:cs typeface="Times New Roman" charset="0"/>
                      </a:rPr>
                      <m:t>=10</m:t>
                    </m:r>
                  </m:oMath>
                </a14:m>
                <a:endParaRPr lang="vi-VN" sz="2600" dirty="0">
                  <a:solidFill>
                    <a:srgbClr val="00B050"/>
                  </a:solidFill>
                  <a:latin typeface="Times New Roman" charset="0"/>
                  <a:ea typeface="Times New Roman" charset="0"/>
                  <a:cs typeface="Times New Roman" charset="0"/>
                </a:endParaRPr>
              </a:p>
            </p:txBody>
          </p:sp>
        </mc:Choice>
        <mc:Fallback>
          <p:sp>
            <p:nvSpPr>
              <p:cNvPr id="3" name="Rectangle 2"/>
              <p:cNvSpPr>
                <a:spLocks noRot="1" noChangeAspect="1" noMove="1" noResize="1" noEditPoints="1" noAdjustHandles="1" noChangeArrowheads="1" noChangeShapeType="1" noTextEdit="1"/>
              </p:cNvSpPr>
              <p:nvPr/>
            </p:nvSpPr>
            <p:spPr>
              <a:xfrm>
                <a:off x="131264" y="539868"/>
                <a:ext cx="6494150" cy="628057"/>
              </a:xfrm>
              <a:prstGeom prst="rect">
                <a:avLst/>
              </a:prstGeom>
              <a:blipFill rotWithShape="0">
                <a:blip r:embed="rId2"/>
                <a:stretch>
                  <a:fillRect l="-1690" t="-2913" b="-8738"/>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Rectangle 3"/>
              <p:cNvSpPr/>
              <p:nvPr/>
            </p:nvSpPr>
            <p:spPr>
              <a:xfrm>
                <a:off x="6300192" y="5798646"/>
                <a:ext cx="2921954" cy="4924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600" i="1">
                          <a:latin typeface="Times New Roman" charset="0"/>
                          <a:ea typeface="Times New Roman" charset="0"/>
                          <a:cs typeface="Times New Roman" charset="0"/>
                          <a:sym typeface="Symbol"/>
                        </a:rPr>
                        <m:t>;</m:t>
                      </m:r>
                      <m:r>
                        <a:rPr lang="en-US" sz="2600" i="1">
                          <a:latin typeface="Times New Roman" charset="0"/>
                          <a:ea typeface="Times New Roman" charset="0"/>
                          <a:cs typeface="Times New Roman" charset="0"/>
                          <a:sym typeface="Symbol"/>
                        </a:rPr>
                        <m:t>𝑦</m:t>
                      </m:r>
                      <m:r>
                        <a:rPr lang="en-US" sz="2600" i="1">
                          <a:latin typeface="Times New Roman" charset="0"/>
                          <a:ea typeface="Times New Roman" charset="0"/>
                          <a:cs typeface="Times New Roman" charset="0"/>
                          <a:sym typeface="Symbol"/>
                        </a:rPr>
                        <m:t>=5.</m:t>
                      </m:r>
                      <m:d>
                        <m:dPr>
                          <m:ctrlPr>
                            <a:rPr lang="en-US" sz="2600" b="0" i="1" smtClean="0">
                              <a:latin typeface="Times New Roman" charset="0"/>
                              <a:ea typeface="Times New Roman" charset="0"/>
                              <a:cs typeface="Times New Roman" charset="0"/>
                              <a:sym typeface="Symbol"/>
                            </a:rPr>
                          </m:ctrlPr>
                        </m:dPr>
                        <m:e>
                          <m:r>
                            <a:rPr lang="en-US" sz="2600" b="0" i="1" smtClean="0">
                              <a:latin typeface="Times New Roman" charset="0"/>
                              <a:ea typeface="Times New Roman" charset="0"/>
                              <a:cs typeface="Times New Roman" charset="0"/>
                              <a:sym typeface="Symbol"/>
                            </a:rPr>
                            <m:t>−</m:t>
                          </m:r>
                          <m:r>
                            <a:rPr lang="en-US" sz="2600" i="1">
                              <a:latin typeface="Times New Roman" charset="0"/>
                              <a:ea typeface="Times New Roman" charset="0"/>
                              <a:cs typeface="Times New Roman" charset="0"/>
                              <a:sym typeface="Symbol"/>
                            </a:rPr>
                            <m:t>1</m:t>
                          </m:r>
                        </m:e>
                      </m:d>
                      <m:r>
                        <a:rPr lang="en-US" sz="2600" i="1">
                          <a:latin typeface="Times New Roman" charset="0"/>
                          <a:ea typeface="Times New Roman" charset="0"/>
                          <a:cs typeface="Times New Roman" charset="0"/>
                          <a:sym typeface="Symbol"/>
                        </a:rPr>
                        <m:t>=</m:t>
                      </m:r>
                      <m:r>
                        <a:rPr lang="en-US" sz="2600" b="0" i="1" smtClean="0">
                          <a:latin typeface="Times New Roman" charset="0"/>
                          <a:ea typeface="Times New Roman" charset="0"/>
                          <a:cs typeface="Times New Roman" charset="0"/>
                          <a:sym typeface="Symbol"/>
                        </a:rPr>
                        <m:t>−</m:t>
                      </m:r>
                      <m:r>
                        <a:rPr lang="en-US" sz="2600" i="1">
                          <a:latin typeface="Times New Roman" charset="0"/>
                          <a:ea typeface="Times New Roman" charset="0"/>
                          <a:cs typeface="Times New Roman" charset="0"/>
                          <a:sym typeface="Symbol"/>
                        </a:rPr>
                        <m:t>5</m:t>
                      </m:r>
                    </m:oMath>
                  </m:oMathPara>
                </a14:m>
                <a:endParaRPr lang="en-US" sz="2600" dirty="0">
                  <a:latin typeface="Times New Roman" charset="0"/>
                  <a:ea typeface="Times New Roman" charset="0"/>
                  <a:cs typeface="Times New Roman" charset="0"/>
                  <a:sym typeface="Symbol"/>
                </a:endParaRPr>
              </a:p>
            </p:txBody>
          </p:sp>
        </mc:Choice>
        <mc:Fallback>
          <p:sp>
            <p:nvSpPr>
              <p:cNvPr id="4" name="Rectangle 3"/>
              <p:cNvSpPr>
                <a:spLocks noRot="1" noChangeAspect="1" noMove="1" noResize="1" noEditPoints="1" noAdjustHandles="1" noChangeArrowheads="1" noChangeShapeType="1" noTextEdit="1"/>
              </p:cNvSpPr>
              <p:nvPr/>
            </p:nvSpPr>
            <p:spPr>
              <a:xfrm>
                <a:off x="6300192" y="5798646"/>
                <a:ext cx="2921954" cy="492443"/>
              </a:xfrm>
              <a:prstGeom prst="rect">
                <a:avLst/>
              </a:prstGeom>
              <a:blipFill rotWithShape="0">
                <a:blip r:embed="rId3"/>
                <a:stretch>
                  <a:fillRect/>
                </a:stretch>
              </a:blipFill>
            </p:spPr>
            <p:txBody>
              <a:bodyPr/>
              <a:lstStyle/>
              <a:p>
                <a:r>
                  <a:rPr lang="en-US">
                    <a:noFill/>
                  </a:rPr>
                  <a:t> </a:t>
                </a:r>
              </a:p>
            </p:txBody>
          </p:sp>
        </mc:Fallback>
      </mc:AlternateContent>
      <p:sp>
        <p:nvSpPr>
          <p:cNvPr id="5" name="Rectangle 4"/>
          <p:cNvSpPr/>
          <p:nvPr/>
        </p:nvSpPr>
        <p:spPr>
          <a:xfrm>
            <a:off x="670409" y="1194581"/>
            <a:ext cx="665567" cy="492443"/>
          </a:xfrm>
          <a:prstGeom prst="rect">
            <a:avLst/>
          </a:prstGeom>
        </p:spPr>
        <p:txBody>
          <a:bodyPr wrap="none">
            <a:spAutoFit/>
          </a:bodyPr>
          <a:lstStyle/>
          <a:p>
            <a:r>
              <a:rPr lang="en-US" sz="2600" dirty="0" smtClean="0">
                <a:latin typeface="Times New Roman" charset="0"/>
                <a:ea typeface="Times New Roman" charset="0"/>
                <a:cs typeface="Times New Roman" charset="0"/>
              </a:rPr>
              <a:t>Đặt</a:t>
            </a:r>
            <a:endParaRPr lang="vi-VN" sz="2600" dirty="0">
              <a:latin typeface="Times New Roman" charset="0"/>
              <a:ea typeface="Times New Roman" charset="0"/>
              <a:cs typeface="Times New Roman" charset="0"/>
            </a:endParaRPr>
          </a:p>
        </p:txBody>
      </p:sp>
      <mc:AlternateContent xmlns:mc="http://schemas.openxmlformats.org/markup-compatibility/2006">
        <mc:Choice xmlns:a14="http://schemas.microsoft.com/office/drawing/2010/main" Requires="a14">
          <p:sp>
            <p:nvSpPr>
              <p:cNvPr id="6" name="Rectangle 5"/>
              <p:cNvSpPr/>
              <p:nvPr/>
            </p:nvSpPr>
            <p:spPr>
              <a:xfrm>
                <a:off x="964121" y="1962386"/>
                <a:ext cx="2891689" cy="4924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600" i="1" smtClean="0">
                          <a:latin typeface="Times New Roman" charset="0"/>
                          <a:ea typeface="Times New Roman" charset="0"/>
                          <a:cs typeface="Times New Roman" charset="0"/>
                          <a:sym typeface="Symbol"/>
                        </a:rPr>
                        <m:t> </m:t>
                      </m:r>
                      <m:r>
                        <a:rPr lang="en-US" sz="2600" i="1" smtClean="0">
                          <a:latin typeface="Times New Roman" charset="0"/>
                          <a:ea typeface="Times New Roman" charset="0"/>
                          <a:cs typeface="Times New Roman" charset="0"/>
                          <a:sym typeface="Symbol"/>
                        </a:rPr>
                        <m:t>𝑥</m:t>
                      </m:r>
                      <m:r>
                        <a:rPr lang="en-US" sz="2600" i="1" smtClean="0">
                          <a:latin typeface="Times New Roman" charset="0"/>
                          <a:ea typeface="Times New Roman" charset="0"/>
                          <a:cs typeface="Times New Roman" charset="0"/>
                          <a:sym typeface="Symbol"/>
                        </a:rPr>
                        <m:t>=2</m:t>
                      </m:r>
                      <m:r>
                        <a:rPr lang="en-US" sz="2600" i="1" smtClean="0">
                          <a:latin typeface="Times New Roman" charset="0"/>
                          <a:ea typeface="Times New Roman" charset="0"/>
                          <a:cs typeface="Times New Roman" charset="0"/>
                          <a:sym typeface="Symbol"/>
                        </a:rPr>
                        <m:t>𝑘</m:t>
                      </m:r>
                      <m:r>
                        <a:rPr lang="en-US" sz="2600" i="1" smtClean="0">
                          <a:latin typeface="Times New Roman" charset="0"/>
                          <a:ea typeface="Times New Roman" charset="0"/>
                          <a:cs typeface="Times New Roman" charset="0"/>
                          <a:sym typeface="Symbol"/>
                        </a:rPr>
                        <m:t>;</m:t>
                      </m:r>
                      <m:r>
                        <a:rPr lang="vi-VN" sz="2600" b="0" i="1" smtClean="0">
                          <a:latin typeface="Cambria Math" charset="0"/>
                          <a:ea typeface="Times New Roman" charset="0"/>
                          <a:cs typeface="Times New Roman" charset="0"/>
                          <a:sym typeface="Symbol"/>
                        </a:rPr>
                        <m:t> </m:t>
                      </m:r>
                      <m:r>
                        <a:rPr lang="en-US" sz="2600" i="1">
                          <a:latin typeface="Times New Roman" charset="0"/>
                          <a:ea typeface="Times New Roman" charset="0"/>
                          <a:cs typeface="Times New Roman" charset="0"/>
                          <a:sym typeface="Symbol"/>
                        </a:rPr>
                        <m:t>𝑦</m:t>
                      </m:r>
                      <m:r>
                        <a:rPr lang="en-US" sz="2600" i="1">
                          <a:latin typeface="Times New Roman" charset="0"/>
                          <a:ea typeface="Times New Roman" charset="0"/>
                          <a:cs typeface="Times New Roman" charset="0"/>
                          <a:sym typeface="Symbol"/>
                        </a:rPr>
                        <m:t>=5</m:t>
                      </m:r>
                      <m:r>
                        <a:rPr lang="en-US" sz="2600" i="1">
                          <a:latin typeface="Times New Roman" charset="0"/>
                          <a:ea typeface="Times New Roman" charset="0"/>
                          <a:cs typeface="Times New Roman" charset="0"/>
                          <a:sym typeface="Symbol"/>
                        </a:rPr>
                        <m:t>𝑘</m:t>
                      </m:r>
                    </m:oMath>
                  </m:oMathPara>
                </a14:m>
                <a:endParaRPr lang="en-US" sz="2600" dirty="0">
                  <a:latin typeface="Times New Roman" charset="0"/>
                  <a:ea typeface="Times New Roman" charset="0"/>
                  <a:cs typeface="Times New Roman" charset="0"/>
                  <a:sym typeface="Symbol"/>
                </a:endParaRPr>
              </a:p>
            </p:txBody>
          </p:sp>
        </mc:Choice>
        <mc:Fallback>
          <p:sp>
            <p:nvSpPr>
              <p:cNvPr id="6" name="Rectangle 5"/>
              <p:cNvSpPr>
                <a:spLocks noRot="1" noChangeAspect="1" noMove="1" noResize="1" noEditPoints="1" noAdjustHandles="1" noChangeArrowheads="1" noChangeShapeType="1" noTextEdit="1"/>
              </p:cNvSpPr>
              <p:nvPr/>
            </p:nvSpPr>
            <p:spPr>
              <a:xfrm>
                <a:off x="964121" y="1962386"/>
                <a:ext cx="2891689" cy="492443"/>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1333291" y="2780928"/>
                <a:ext cx="2095510" cy="492443"/>
              </a:xfrm>
              <a:prstGeom prst="rect">
                <a:avLst/>
              </a:prstGeom>
            </p:spPr>
            <p:txBody>
              <a:bodyPr wrap="none">
                <a:spAutoFit/>
              </a:bodyPr>
              <a:lstStyle/>
              <a:p>
                <a14:m>
                  <m:oMath xmlns:m="http://schemas.openxmlformats.org/officeDocument/2006/math">
                    <m:r>
                      <a:rPr lang="en-US" sz="2600" i="1">
                        <a:latin typeface="Times New Roman" charset="0"/>
                        <a:ea typeface="Times New Roman" charset="0"/>
                        <a:cs typeface="Times New Roman" charset="0"/>
                        <a:sym typeface="Symbol"/>
                      </a:rPr>
                      <m:t>𝑀</m:t>
                    </m:r>
                    <m:r>
                      <a:rPr lang="en-US" sz="2600" i="1">
                        <a:latin typeface="Times New Roman" charset="0"/>
                        <a:ea typeface="Times New Roman" charset="0"/>
                        <a:cs typeface="Times New Roman" charset="0"/>
                        <a:sym typeface="Symbol"/>
                      </a:rPr>
                      <m:t>à </m:t>
                    </m:r>
                    <m:r>
                      <a:rPr lang="en-US" sz="2600" i="1">
                        <a:latin typeface="Times New Roman" charset="0"/>
                        <a:ea typeface="Times New Roman" charset="0"/>
                        <a:cs typeface="Times New Roman" charset="0"/>
                        <a:sym typeface="Symbol"/>
                      </a:rPr>
                      <m:t>𝑥</m:t>
                    </m:r>
                    <m:r>
                      <a:rPr lang="en-US" sz="2600" i="1">
                        <a:latin typeface="Times New Roman" charset="0"/>
                        <a:ea typeface="Times New Roman" charset="0"/>
                        <a:cs typeface="Times New Roman" charset="0"/>
                        <a:sym typeface="Symbol"/>
                      </a:rPr>
                      <m:t>.</m:t>
                    </m:r>
                    <m:r>
                      <a:rPr lang="en-US" sz="2600" i="1">
                        <a:latin typeface="Times New Roman" charset="0"/>
                        <a:ea typeface="Times New Roman" charset="0"/>
                        <a:cs typeface="Times New Roman" charset="0"/>
                        <a:sym typeface="Symbol"/>
                      </a:rPr>
                      <m:t>𝑦</m:t>
                    </m:r>
                    <m:r>
                      <a:rPr lang="en-US" sz="2600" i="1">
                        <a:latin typeface="Times New Roman" charset="0"/>
                        <a:ea typeface="Times New Roman" charset="0"/>
                        <a:cs typeface="Times New Roman" charset="0"/>
                        <a:sym typeface="Symbol"/>
                      </a:rPr>
                      <m:t>=10</m:t>
                    </m:r>
                  </m:oMath>
                </a14:m>
                <a:r>
                  <a:rPr lang="en-US" sz="2600" dirty="0">
                    <a:latin typeface="Times New Roman" charset="0"/>
                    <a:ea typeface="Times New Roman" charset="0"/>
                    <a:cs typeface="Times New Roman" charset="0"/>
                    <a:sym typeface="Symbol"/>
                  </a:rPr>
                  <a:t> </a:t>
                </a:r>
                <a:endParaRPr lang="vi-VN" sz="2600" dirty="0">
                  <a:latin typeface="Times New Roman" charset="0"/>
                  <a:ea typeface="Times New Roman" charset="0"/>
                  <a:cs typeface="Times New Roman" charset="0"/>
                </a:endParaRPr>
              </a:p>
            </p:txBody>
          </p:sp>
        </mc:Choice>
        <mc:Fallback>
          <p:sp>
            <p:nvSpPr>
              <p:cNvPr id="7" name="Rectangle 6"/>
              <p:cNvSpPr>
                <a:spLocks noRot="1" noChangeAspect="1" noMove="1" noResize="1" noEditPoints="1" noAdjustHandles="1" noChangeArrowheads="1" noChangeShapeType="1" noTextEdit="1"/>
              </p:cNvSpPr>
              <p:nvPr/>
            </p:nvSpPr>
            <p:spPr>
              <a:xfrm>
                <a:off x="1333291" y="2780928"/>
                <a:ext cx="2095510" cy="492443"/>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1333291" y="3284984"/>
                <a:ext cx="2363724" cy="492443"/>
              </a:xfrm>
              <a:prstGeom prst="rect">
                <a:avLst/>
              </a:prstGeom>
            </p:spPr>
            <p:txBody>
              <a:bodyPr wrap="none">
                <a:spAutoFit/>
              </a:bodyPr>
              <a:lstStyle/>
              <a:p>
                <a:r>
                  <a:rPr lang="en-US" sz="2600" dirty="0">
                    <a:latin typeface="Times New Roman" charset="0"/>
                    <a:ea typeface="Times New Roman" charset="0"/>
                    <a:cs typeface="Times New Roman" charset="0"/>
                    <a:sym typeface="Symbol"/>
                  </a:rPr>
                  <a:t> </a:t>
                </a:r>
                <a14:m>
                  <m:oMath xmlns:m="http://schemas.openxmlformats.org/officeDocument/2006/math">
                    <m:r>
                      <a:rPr lang="en-US" sz="2600" i="1">
                        <a:latin typeface="Times New Roman" charset="0"/>
                        <a:ea typeface="Times New Roman" charset="0"/>
                        <a:cs typeface="Times New Roman" charset="0"/>
                        <a:sym typeface="Symbol"/>
                      </a:rPr>
                      <m:t>2</m:t>
                    </m:r>
                    <m:r>
                      <a:rPr lang="en-US" sz="2600" i="1">
                        <a:latin typeface="Times New Roman" charset="0"/>
                        <a:ea typeface="Times New Roman" charset="0"/>
                        <a:cs typeface="Times New Roman" charset="0"/>
                        <a:sym typeface="Symbol"/>
                      </a:rPr>
                      <m:t>𝑘</m:t>
                    </m:r>
                    <m:r>
                      <a:rPr lang="en-US" sz="2600" i="1">
                        <a:latin typeface="Times New Roman" charset="0"/>
                        <a:ea typeface="Times New Roman" charset="0"/>
                        <a:cs typeface="Times New Roman" charset="0"/>
                        <a:sym typeface="Symbol"/>
                      </a:rPr>
                      <m:t>.5</m:t>
                    </m:r>
                    <m:r>
                      <a:rPr lang="en-US" sz="2600" i="1">
                        <a:latin typeface="Times New Roman" charset="0"/>
                        <a:ea typeface="Times New Roman" charset="0"/>
                        <a:cs typeface="Times New Roman" charset="0"/>
                        <a:sym typeface="Symbol"/>
                      </a:rPr>
                      <m:t>𝑘</m:t>
                    </m:r>
                    <m:r>
                      <a:rPr lang="en-US" sz="2600" i="1">
                        <a:latin typeface="Times New Roman" charset="0"/>
                        <a:ea typeface="Times New Roman" charset="0"/>
                        <a:cs typeface="Times New Roman" charset="0"/>
                        <a:sym typeface="Symbol"/>
                      </a:rPr>
                      <m:t>=10</m:t>
                    </m:r>
                  </m:oMath>
                </a14:m>
                <a:r>
                  <a:rPr lang="en-US" sz="2600" dirty="0">
                    <a:latin typeface="Times New Roman" charset="0"/>
                    <a:ea typeface="Times New Roman" charset="0"/>
                    <a:cs typeface="Times New Roman" charset="0"/>
                    <a:sym typeface="Symbol"/>
                  </a:rPr>
                  <a:t> </a:t>
                </a:r>
                <a:endParaRPr lang="vi-VN" sz="2600" dirty="0">
                  <a:latin typeface="Times New Roman" charset="0"/>
                  <a:ea typeface="Times New Roman" charset="0"/>
                  <a:cs typeface="Times New Roman" charset="0"/>
                </a:endParaRPr>
              </a:p>
            </p:txBody>
          </p:sp>
        </mc:Choice>
        <mc:Fallback>
          <p:sp>
            <p:nvSpPr>
              <p:cNvPr id="8" name="Rectangle 7"/>
              <p:cNvSpPr>
                <a:spLocks noRot="1" noChangeAspect="1" noMove="1" noResize="1" noEditPoints="1" noAdjustHandles="1" noChangeArrowheads="1" noChangeShapeType="1" noTextEdit="1"/>
              </p:cNvSpPr>
              <p:nvPr/>
            </p:nvSpPr>
            <p:spPr>
              <a:xfrm>
                <a:off x="1333291" y="3284984"/>
                <a:ext cx="2363724" cy="492443"/>
              </a:xfrm>
              <a:prstGeom prst="rect">
                <a:avLst/>
              </a:prstGeom>
              <a:blipFill rotWithShape="0">
                <a:blip r:embed="rId6"/>
                <a:stretch>
                  <a:fillRect l="-4651" t="-11111" b="-2963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1786484" y="3776345"/>
                <a:ext cx="1871538" cy="501484"/>
              </a:xfrm>
              <a:prstGeom prst="rect">
                <a:avLst/>
              </a:prstGeom>
            </p:spPr>
            <p:txBody>
              <a:bodyPr wrap="none">
                <a:spAutoFit/>
              </a:bodyPr>
              <a:lstStyle/>
              <a:p>
                <a:r>
                  <a:rPr lang="en-US" sz="2600" smtClean="0">
                    <a:latin typeface="Times New Roman" charset="0"/>
                    <a:ea typeface="Times New Roman" charset="0"/>
                    <a:cs typeface="Times New Roman" charset="0"/>
                    <a:sym typeface="Symbol"/>
                  </a:rPr>
                  <a:t> </a:t>
                </a:r>
                <a14:m>
                  <m:oMath xmlns:m="http://schemas.openxmlformats.org/officeDocument/2006/math">
                    <m:r>
                      <a:rPr lang="en-US" sz="2600" i="1" dirty="0">
                        <a:latin typeface="Times New Roman" charset="0"/>
                        <a:ea typeface="Times New Roman" charset="0"/>
                        <a:cs typeface="Times New Roman" charset="0"/>
                        <a:sym typeface="Symbol"/>
                      </a:rPr>
                      <m:t>10</m:t>
                    </m:r>
                    <m:sSup>
                      <m:sSupPr>
                        <m:ctrlPr>
                          <a:rPr lang="en-US" sz="2600" i="1" dirty="0">
                            <a:latin typeface="Times New Roman" charset="0"/>
                            <a:ea typeface="Times New Roman" charset="0"/>
                            <a:cs typeface="Times New Roman" charset="0"/>
                            <a:sym typeface="Symbol"/>
                          </a:rPr>
                        </m:ctrlPr>
                      </m:sSupPr>
                      <m:e>
                        <m:r>
                          <a:rPr lang="en-US" sz="2600" i="1" dirty="0">
                            <a:latin typeface="Times New Roman" charset="0"/>
                            <a:ea typeface="Times New Roman" charset="0"/>
                            <a:cs typeface="Times New Roman" charset="0"/>
                            <a:sym typeface="Symbol"/>
                          </a:rPr>
                          <m:t>𝑘</m:t>
                        </m:r>
                      </m:e>
                      <m:sup>
                        <m:r>
                          <a:rPr lang="en-US" sz="2600" i="1" dirty="0">
                            <a:latin typeface="Times New Roman" charset="0"/>
                            <a:ea typeface="Times New Roman" charset="0"/>
                            <a:cs typeface="Times New Roman" charset="0"/>
                            <a:sym typeface="Symbol"/>
                          </a:rPr>
                          <m:t>2</m:t>
                        </m:r>
                      </m:sup>
                    </m:sSup>
                    <m:r>
                      <a:rPr lang="en-US" sz="2600" i="1">
                        <a:latin typeface="Times New Roman" charset="0"/>
                        <a:ea typeface="Times New Roman" charset="0"/>
                        <a:cs typeface="Times New Roman" charset="0"/>
                        <a:sym typeface="Symbol"/>
                      </a:rPr>
                      <m:t>=10</m:t>
                    </m:r>
                    <m:r>
                      <m:rPr>
                        <m:nor/>
                      </m:rPr>
                      <a:rPr lang="en-US" sz="2600">
                        <a:latin typeface="Times New Roman" charset="0"/>
                        <a:ea typeface="Times New Roman" charset="0"/>
                        <a:cs typeface="Times New Roman" charset="0"/>
                        <a:sym typeface="Symbol"/>
                      </a:rPr>
                      <m:t> </m:t>
                    </m:r>
                  </m:oMath>
                </a14:m>
                <a:endParaRPr lang="vi-VN" sz="2600" dirty="0">
                  <a:latin typeface="Times New Roman" charset="0"/>
                  <a:ea typeface="Times New Roman" charset="0"/>
                  <a:cs typeface="Times New Roman" charset="0"/>
                </a:endParaRPr>
              </a:p>
            </p:txBody>
          </p:sp>
        </mc:Choice>
        <mc:Fallback>
          <p:sp>
            <p:nvSpPr>
              <p:cNvPr id="9" name="Rectangle 8"/>
              <p:cNvSpPr>
                <a:spLocks noRot="1" noChangeAspect="1" noMove="1" noResize="1" noEditPoints="1" noAdjustHandles="1" noChangeArrowheads="1" noChangeShapeType="1" noTextEdit="1"/>
              </p:cNvSpPr>
              <p:nvPr/>
            </p:nvSpPr>
            <p:spPr>
              <a:xfrm>
                <a:off x="1786484" y="3776345"/>
                <a:ext cx="1871538" cy="501484"/>
              </a:xfrm>
              <a:prstGeom prst="rect">
                <a:avLst/>
              </a:prstGeom>
              <a:blipFill rotWithShape="0">
                <a:blip r:embed="rId7"/>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1894760" y="4246872"/>
                <a:ext cx="1349728" cy="50148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US" sz="2600" dirty="0" smtClean="0">
                          <a:latin typeface="Times New Roman" charset="0"/>
                          <a:ea typeface="Times New Roman" charset="0"/>
                          <a:cs typeface="Times New Roman" charset="0"/>
                          <a:sym typeface="Symbol"/>
                        </a:rPr>
                        <m:t> </m:t>
                      </m:r>
                      <m:sSup>
                        <m:sSupPr>
                          <m:ctrlPr>
                            <a:rPr lang="en-US" sz="2600" i="1" dirty="0">
                              <a:latin typeface="Times New Roman" charset="0"/>
                              <a:ea typeface="Times New Roman" charset="0"/>
                              <a:cs typeface="Times New Roman" charset="0"/>
                              <a:sym typeface="Symbol"/>
                            </a:rPr>
                          </m:ctrlPr>
                        </m:sSupPr>
                        <m:e>
                          <m:r>
                            <a:rPr lang="en-US" sz="2600" i="1" dirty="0">
                              <a:latin typeface="Times New Roman" charset="0"/>
                              <a:ea typeface="Times New Roman" charset="0"/>
                              <a:cs typeface="Times New Roman" charset="0"/>
                              <a:sym typeface="Symbol"/>
                            </a:rPr>
                            <m:t>𝑘</m:t>
                          </m:r>
                        </m:e>
                        <m:sup>
                          <m:r>
                            <a:rPr lang="en-US" sz="2600" i="1" dirty="0">
                              <a:latin typeface="Times New Roman" charset="0"/>
                              <a:ea typeface="Times New Roman" charset="0"/>
                              <a:cs typeface="Times New Roman" charset="0"/>
                              <a:sym typeface="Symbol"/>
                            </a:rPr>
                            <m:t>2</m:t>
                          </m:r>
                          <m:r>
                            <a:rPr lang="vi-VN" sz="2600" b="0" i="1" dirty="0" smtClean="0">
                              <a:latin typeface="Cambria Math" charset="0"/>
                              <a:ea typeface="Times New Roman" charset="0"/>
                              <a:cs typeface="Times New Roman" charset="0"/>
                              <a:sym typeface="Symbol"/>
                            </a:rPr>
                            <m:t>    </m:t>
                          </m:r>
                        </m:sup>
                      </m:sSup>
                      <m:r>
                        <m:rPr>
                          <m:nor/>
                        </m:rPr>
                        <a:rPr lang="en-US" sz="2600" dirty="0">
                          <a:latin typeface="Times New Roman" charset="0"/>
                          <a:ea typeface="Times New Roman" charset="0"/>
                          <a:cs typeface="Times New Roman" charset="0"/>
                          <a:sym typeface="Symbol"/>
                        </a:rPr>
                        <m:t>=</m:t>
                      </m:r>
                      <m:r>
                        <m:rPr>
                          <m:nor/>
                        </m:rPr>
                        <a:rPr lang="vi-VN" sz="2600" b="0" i="0" dirty="0" smtClean="0">
                          <a:latin typeface="Times New Roman" charset="0"/>
                          <a:ea typeface="Times New Roman" charset="0"/>
                          <a:cs typeface="Times New Roman" charset="0"/>
                          <a:sym typeface="Symbol"/>
                        </a:rPr>
                        <m:t> </m:t>
                      </m:r>
                      <m:r>
                        <m:rPr>
                          <m:nor/>
                        </m:rPr>
                        <a:rPr lang="en-US" sz="2600" dirty="0">
                          <a:latin typeface="Times New Roman" charset="0"/>
                          <a:ea typeface="Times New Roman" charset="0"/>
                          <a:cs typeface="Times New Roman" charset="0"/>
                          <a:sym typeface="Symbol"/>
                        </a:rPr>
                        <m:t>1</m:t>
                      </m:r>
                    </m:oMath>
                  </m:oMathPara>
                </a14:m>
                <a:endParaRPr lang="vi-VN" sz="2600" dirty="0">
                  <a:latin typeface="Times New Roman" charset="0"/>
                  <a:ea typeface="Times New Roman" charset="0"/>
                  <a:cs typeface="Times New Roman" charset="0"/>
                </a:endParaRPr>
              </a:p>
            </p:txBody>
          </p:sp>
        </mc:Choice>
        <mc:Fallback>
          <p:sp>
            <p:nvSpPr>
              <p:cNvPr id="10" name="Rectangle 9"/>
              <p:cNvSpPr>
                <a:spLocks noRot="1" noChangeAspect="1" noMove="1" noResize="1" noEditPoints="1" noAdjustHandles="1" noChangeArrowheads="1" noChangeShapeType="1" noTextEdit="1"/>
              </p:cNvSpPr>
              <p:nvPr/>
            </p:nvSpPr>
            <p:spPr>
              <a:xfrm>
                <a:off x="1894760" y="4246872"/>
                <a:ext cx="1349728" cy="501484"/>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10"/>
              <p:cNvSpPr/>
              <p:nvPr/>
            </p:nvSpPr>
            <p:spPr>
              <a:xfrm>
                <a:off x="1721988" y="4670453"/>
                <a:ext cx="1637821" cy="492443"/>
              </a:xfrm>
              <a:prstGeom prst="rect">
                <a:avLst/>
              </a:prstGeom>
            </p:spPr>
            <p:txBody>
              <a:bodyPr wrap="none">
                <a:spAutoFit/>
              </a:bodyPr>
              <a:lstStyle/>
              <a:p>
                <a14:m>
                  <m:oMath xmlns:m="http://schemas.openxmlformats.org/officeDocument/2006/math">
                    <m:r>
                      <m:rPr>
                        <m:nor/>
                      </m:rPr>
                      <a:rPr lang="en-US" sz="2600" dirty="0">
                        <a:latin typeface="Times New Roman" charset="0"/>
                        <a:ea typeface="Times New Roman" charset="0"/>
                        <a:cs typeface="Times New Roman" charset="0"/>
                        <a:sym typeface="Symbol"/>
                      </a:rPr>
                      <m:t></m:t>
                    </m:r>
                  </m:oMath>
                </a14:m>
                <a:r>
                  <a:rPr lang="en-US" sz="2600" dirty="0">
                    <a:latin typeface="Times New Roman" charset="0"/>
                    <a:ea typeface="Times New Roman" charset="0"/>
                    <a:cs typeface="Times New Roman" charset="0"/>
                    <a:sym typeface="Symbol"/>
                  </a:rPr>
                  <a:t> </a:t>
                </a:r>
                <a14:m>
                  <m:oMath xmlns:m="http://schemas.openxmlformats.org/officeDocument/2006/math">
                    <m:r>
                      <m:rPr>
                        <m:sty m:val="p"/>
                      </m:rPr>
                      <a:rPr lang="en-US" sz="2600" dirty="0">
                        <a:latin typeface="Times New Roman" charset="0"/>
                        <a:ea typeface="Times New Roman" charset="0"/>
                        <a:cs typeface="Times New Roman" charset="0"/>
                        <a:sym typeface="Symbol"/>
                      </a:rPr>
                      <m:t>k</m:t>
                    </m:r>
                    <m:r>
                      <a:rPr lang="en-US" sz="2600" dirty="0">
                        <a:latin typeface="Times New Roman" charset="0"/>
                        <a:ea typeface="Times New Roman" charset="0"/>
                        <a:cs typeface="Times New Roman" charset="0"/>
                        <a:sym typeface="Symbol"/>
                      </a:rPr>
                      <m:t>=</m:t>
                    </m:r>
                    <m:r>
                      <a:rPr lang="en-US" sz="2600" i="1" dirty="0">
                        <a:latin typeface="Times New Roman" charset="0"/>
                        <a:ea typeface="Times New Roman" charset="0"/>
                        <a:cs typeface="Times New Roman" charset="0"/>
                        <a:sym typeface="Symbol"/>
                      </a:rPr>
                      <m:t>±1</m:t>
                    </m:r>
                  </m:oMath>
                </a14:m>
                <a:endParaRPr lang="en-US" sz="2600" dirty="0">
                  <a:latin typeface="Times New Roman" charset="0"/>
                  <a:ea typeface="Times New Roman" charset="0"/>
                  <a:cs typeface="Times New Roman" charset="0"/>
                  <a:sym typeface="Symbol"/>
                </a:endParaRPr>
              </a:p>
            </p:txBody>
          </p:sp>
        </mc:Choice>
        <mc:Fallback>
          <p:sp>
            <p:nvSpPr>
              <p:cNvPr id="11" name="Rectangle 10"/>
              <p:cNvSpPr>
                <a:spLocks noRot="1" noChangeAspect="1" noMove="1" noResize="1" noEditPoints="1" noAdjustHandles="1" noChangeArrowheads="1" noChangeShapeType="1" noTextEdit="1"/>
              </p:cNvSpPr>
              <p:nvPr/>
            </p:nvSpPr>
            <p:spPr>
              <a:xfrm>
                <a:off x="1721988" y="4670453"/>
                <a:ext cx="1637821" cy="492443"/>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1894760" y="5256456"/>
                <a:ext cx="3922099" cy="4924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600" i="1">
                          <a:latin typeface="Times New Roman" charset="0"/>
                          <a:ea typeface="Times New Roman" charset="0"/>
                          <a:cs typeface="Times New Roman" charset="0"/>
                          <a:sym typeface="Symbol"/>
                        </a:rPr>
                        <m:t>𝑉</m:t>
                      </m:r>
                      <m:r>
                        <a:rPr lang="en-US" sz="2600" i="1">
                          <a:latin typeface="Times New Roman" charset="0"/>
                          <a:ea typeface="Times New Roman" charset="0"/>
                          <a:cs typeface="Times New Roman" charset="0"/>
                          <a:sym typeface="Symbol"/>
                        </a:rPr>
                        <m:t>ớ</m:t>
                      </m:r>
                      <m:r>
                        <a:rPr lang="en-US" sz="2600" i="1">
                          <a:latin typeface="Times New Roman" charset="0"/>
                          <a:ea typeface="Times New Roman" charset="0"/>
                          <a:cs typeface="Times New Roman" charset="0"/>
                          <a:sym typeface="Symbol"/>
                        </a:rPr>
                        <m:t>𝑖</m:t>
                      </m:r>
                      <m:r>
                        <a:rPr lang="en-US" sz="2600" i="1">
                          <a:latin typeface="Times New Roman" charset="0"/>
                          <a:ea typeface="Times New Roman" charset="0"/>
                          <a:cs typeface="Times New Roman" charset="0"/>
                          <a:sym typeface="Symbol"/>
                        </a:rPr>
                        <m:t> </m:t>
                      </m:r>
                      <m:r>
                        <a:rPr lang="en-US" sz="2600" i="1">
                          <a:latin typeface="Times New Roman" charset="0"/>
                          <a:ea typeface="Times New Roman" charset="0"/>
                          <a:cs typeface="Times New Roman" charset="0"/>
                          <a:sym typeface="Symbol"/>
                        </a:rPr>
                        <m:t>𝑘</m:t>
                      </m:r>
                      <m:r>
                        <a:rPr lang="en-US" sz="2600" i="1">
                          <a:latin typeface="Times New Roman" charset="0"/>
                          <a:ea typeface="Times New Roman" charset="0"/>
                          <a:cs typeface="Times New Roman" charset="0"/>
                          <a:sym typeface="Symbol"/>
                        </a:rPr>
                        <m:t>=1 </m:t>
                      </m:r>
                      <m:r>
                        <a:rPr lang="en-US" sz="2600" i="1">
                          <a:latin typeface="Times New Roman" charset="0"/>
                          <a:ea typeface="Times New Roman" charset="0"/>
                          <a:cs typeface="Times New Roman" charset="0"/>
                          <a:sym typeface="Symbol"/>
                        </a:rPr>
                        <m:t>𝑡h</m:t>
                      </m:r>
                      <m:r>
                        <a:rPr lang="en-US" sz="2600" i="1">
                          <a:latin typeface="Times New Roman" charset="0"/>
                          <a:ea typeface="Times New Roman" charset="0"/>
                          <a:cs typeface="Times New Roman" charset="0"/>
                          <a:sym typeface="Symbol"/>
                        </a:rPr>
                        <m:t>ì </m:t>
                      </m:r>
                      <m:r>
                        <a:rPr lang="en-US" sz="2600" i="1">
                          <a:latin typeface="Times New Roman" charset="0"/>
                          <a:ea typeface="Times New Roman" charset="0"/>
                          <a:cs typeface="Times New Roman" charset="0"/>
                          <a:sym typeface="Symbol"/>
                        </a:rPr>
                        <m:t>𝑥</m:t>
                      </m:r>
                      <m:r>
                        <a:rPr lang="en-US" sz="2600" i="1">
                          <a:latin typeface="Times New Roman" charset="0"/>
                          <a:ea typeface="Times New Roman" charset="0"/>
                          <a:cs typeface="Times New Roman" charset="0"/>
                          <a:sym typeface="Symbol"/>
                        </a:rPr>
                        <m:t>=2.1=2</m:t>
                      </m:r>
                    </m:oMath>
                  </m:oMathPara>
                </a14:m>
                <a:endParaRPr lang="vi-VN" sz="2600" dirty="0">
                  <a:latin typeface="Times New Roman" charset="0"/>
                  <a:ea typeface="Times New Roman" charset="0"/>
                  <a:cs typeface="Times New Roman" charset="0"/>
                </a:endParaRPr>
              </a:p>
            </p:txBody>
          </p:sp>
        </mc:Choice>
        <mc:Fallback>
          <p:sp>
            <p:nvSpPr>
              <p:cNvPr id="12" name="Rectangle 11"/>
              <p:cNvSpPr>
                <a:spLocks noRot="1" noChangeAspect="1" noMove="1" noResize="1" noEditPoints="1" noAdjustHandles="1" noChangeArrowheads="1" noChangeShapeType="1" noTextEdit="1"/>
              </p:cNvSpPr>
              <p:nvPr/>
            </p:nvSpPr>
            <p:spPr>
              <a:xfrm>
                <a:off x="1894760" y="5256456"/>
                <a:ext cx="3922099" cy="492443"/>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5579069" y="5241692"/>
                <a:ext cx="2092689" cy="4924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600" i="1">
                          <a:latin typeface="Times New Roman" charset="0"/>
                          <a:ea typeface="Times New Roman" charset="0"/>
                          <a:cs typeface="Times New Roman" charset="0"/>
                          <a:sym typeface="Symbol"/>
                        </a:rPr>
                        <m:t>;</m:t>
                      </m:r>
                      <m:r>
                        <a:rPr lang="en-US" sz="2600" i="1">
                          <a:latin typeface="Times New Roman" charset="0"/>
                          <a:ea typeface="Times New Roman" charset="0"/>
                          <a:cs typeface="Times New Roman" charset="0"/>
                          <a:sym typeface="Symbol"/>
                        </a:rPr>
                        <m:t>𝑦</m:t>
                      </m:r>
                      <m:r>
                        <a:rPr lang="en-US" sz="2600" i="1">
                          <a:latin typeface="Times New Roman" charset="0"/>
                          <a:ea typeface="Times New Roman" charset="0"/>
                          <a:cs typeface="Times New Roman" charset="0"/>
                          <a:sym typeface="Symbol"/>
                        </a:rPr>
                        <m:t>=5.1=5</m:t>
                      </m:r>
                    </m:oMath>
                  </m:oMathPara>
                </a14:m>
                <a:endParaRPr lang="en-US" sz="2600" dirty="0">
                  <a:latin typeface="Times New Roman" charset="0"/>
                  <a:ea typeface="Times New Roman" charset="0"/>
                  <a:cs typeface="Times New Roman" charset="0"/>
                  <a:sym typeface="Symbol"/>
                </a:endParaRPr>
              </a:p>
            </p:txBody>
          </p:sp>
        </mc:Choice>
        <mc:Fallback>
          <p:sp>
            <p:nvSpPr>
              <p:cNvPr id="13" name="Rectangle 12"/>
              <p:cNvSpPr>
                <a:spLocks noRot="1" noChangeAspect="1" noMove="1" noResize="1" noEditPoints="1" noAdjustHandles="1" noChangeArrowheads="1" noChangeShapeType="1" noTextEdit="1"/>
              </p:cNvSpPr>
              <p:nvPr/>
            </p:nvSpPr>
            <p:spPr>
              <a:xfrm>
                <a:off x="5579069" y="5241692"/>
                <a:ext cx="2092689" cy="492443"/>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Rectangle 13"/>
              <p:cNvSpPr/>
              <p:nvPr/>
            </p:nvSpPr>
            <p:spPr>
              <a:xfrm>
                <a:off x="1822752" y="5842459"/>
                <a:ext cx="4751365" cy="4924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600" i="1">
                          <a:latin typeface="Times New Roman" charset="0"/>
                          <a:ea typeface="Times New Roman" charset="0"/>
                          <a:cs typeface="Times New Roman" charset="0"/>
                          <a:sym typeface="Symbol"/>
                        </a:rPr>
                        <m:t>𝑉</m:t>
                      </m:r>
                      <m:r>
                        <a:rPr lang="en-US" sz="2600" i="1">
                          <a:latin typeface="Times New Roman" charset="0"/>
                          <a:ea typeface="Times New Roman" charset="0"/>
                          <a:cs typeface="Times New Roman" charset="0"/>
                          <a:sym typeface="Symbol"/>
                        </a:rPr>
                        <m:t>ớ</m:t>
                      </m:r>
                      <m:r>
                        <a:rPr lang="en-US" sz="2600" i="1">
                          <a:latin typeface="Times New Roman" charset="0"/>
                          <a:ea typeface="Times New Roman" charset="0"/>
                          <a:cs typeface="Times New Roman" charset="0"/>
                          <a:sym typeface="Symbol"/>
                        </a:rPr>
                        <m:t>𝑖</m:t>
                      </m:r>
                      <m:r>
                        <a:rPr lang="en-US" sz="2600" i="1">
                          <a:latin typeface="Times New Roman" charset="0"/>
                          <a:ea typeface="Times New Roman" charset="0"/>
                          <a:cs typeface="Times New Roman" charset="0"/>
                          <a:sym typeface="Symbol"/>
                        </a:rPr>
                        <m:t> </m:t>
                      </m:r>
                      <m:r>
                        <a:rPr lang="en-US" sz="2600" i="1">
                          <a:latin typeface="Times New Roman" charset="0"/>
                          <a:ea typeface="Times New Roman" charset="0"/>
                          <a:cs typeface="Times New Roman" charset="0"/>
                          <a:sym typeface="Symbol"/>
                        </a:rPr>
                        <m:t>𝑘</m:t>
                      </m:r>
                      <m:r>
                        <a:rPr lang="en-US" sz="2600" i="1">
                          <a:latin typeface="Times New Roman" charset="0"/>
                          <a:ea typeface="Times New Roman" charset="0"/>
                          <a:cs typeface="Times New Roman" charset="0"/>
                          <a:sym typeface="Symbol"/>
                        </a:rPr>
                        <m:t>=−1 </m:t>
                      </m:r>
                      <m:r>
                        <a:rPr lang="en-US" sz="2600" i="1">
                          <a:latin typeface="Times New Roman" charset="0"/>
                          <a:ea typeface="Times New Roman" charset="0"/>
                          <a:cs typeface="Times New Roman" charset="0"/>
                          <a:sym typeface="Symbol"/>
                        </a:rPr>
                        <m:t>𝑡h</m:t>
                      </m:r>
                      <m:r>
                        <a:rPr lang="en-US" sz="2600" i="1">
                          <a:latin typeface="Times New Roman" charset="0"/>
                          <a:ea typeface="Times New Roman" charset="0"/>
                          <a:cs typeface="Times New Roman" charset="0"/>
                          <a:sym typeface="Symbol"/>
                        </a:rPr>
                        <m:t>ì </m:t>
                      </m:r>
                      <m:r>
                        <a:rPr lang="en-US" sz="2600" i="1">
                          <a:latin typeface="Times New Roman" charset="0"/>
                          <a:ea typeface="Times New Roman" charset="0"/>
                          <a:cs typeface="Times New Roman" charset="0"/>
                          <a:sym typeface="Symbol"/>
                        </a:rPr>
                        <m:t>𝑥</m:t>
                      </m:r>
                      <m:r>
                        <a:rPr lang="en-US" sz="2600" i="1">
                          <a:latin typeface="Times New Roman" charset="0"/>
                          <a:ea typeface="Times New Roman" charset="0"/>
                          <a:cs typeface="Times New Roman" charset="0"/>
                          <a:sym typeface="Symbol"/>
                        </a:rPr>
                        <m:t>=2.</m:t>
                      </m:r>
                      <m:d>
                        <m:dPr>
                          <m:ctrlPr>
                            <a:rPr lang="en-US" sz="2600" i="1">
                              <a:latin typeface="Times New Roman" charset="0"/>
                              <a:ea typeface="Times New Roman" charset="0"/>
                              <a:cs typeface="Times New Roman" charset="0"/>
                              <a:sym typeface="Symbol"/>
                            </a:rPr>
                          </m:ctrlPr>
                        </m:dPr>
                        <m:e>
                          <m:r>
                            <a:rPr lang="en-US" sz="2600" i="1">
                              <a:latin typeface="Times New Roman" charset="0"/>
                              <a:ea typeface="Times New Roman" charset="0"/>
                              <a:cs typeface="Times New Roman" charset="0"/>
                              <a:sym typeface="Symbol"/>
                            </a:rPr>
                            <m:t>−1</m:t>
                          </m:r>
                        </m:e>
                      </m:d>
                      <m:r>
                        <a:rPr lang="en-US" sz="2600" i="1">
                          <a:latin typeface="Times New Roman" charset="0"/>
                          <a:ea typeface="Times New Roman" charset="0"/>
                          <a:cs typeface="Times New Roman" charset="0"/>
                          <a:sym typeface="Symbol"/>
                        </a:rPr>
                        <m:t>=2</m:t>
                      </m:r>
                    </m:oMath>
                  </m:oMathPara>
                </a14:m>
                <a:endParaRPr lang="vi-VN" sz="2600" dirty="0">
                  <a:latin typeface="Times New Roman" charset="0"/>
                  <a:ea typeface="Times New Roman" charset="0"/>
                  <a:cs typeface="Times New Roman" charset="0"/>
                </a:endParaRPr>
              </a:p>
            </p:txBody>
          </p:sp>
        </mc:Choice>
        <mc:Fallback>
          <p:sp>
            <p:nvSpPr>
              <p:cNvPr id="14" name="Rectangle 13"/>
              <p:cNvSpPr>
                <a:spLocks noRot="1" noChangeAspect="1" noMove="1" noResize="1" noEditPoints="1" noAdjustHandles="1" noChangeArrowheads="1" noChangeShapeType="1" noTextEdit="1"/>
              </p:cNvSpPr>
              <p:nvPr/>
            </p:nvSpPr>
            <p:spPr>
              <a:xfrm>
                <a:off x="1822752" y="5842459"/>
                <a:ext cx="4751365" cy="492443"/>
              </a:xfrm>
              <a:prstGeom prst="rect">
                <a:avLst/>
              </a:prstGeom>
              <a:blipFill rotWithShape="0">
                <a:blip r:embed="rId12"/>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1364563" y="1091113"/>
                <a:ext cx="1436291" cy="621773"/>
              </a:xfrm>
              <a:prstGeom prst="rect">
                <a:avLst/>
              </a:prstGeom>
            </p:spPr>
            <p:txBody>
              <a:bodyPr wrap="none">
                <a:spAutoFit/>
              </a:bodyPr>
              <a:lstStyle/>
              <a:p>
                <a:pPr/>
                <a14:m>
                  <m:oMath xmlns:m="http://schemas.openxmlformats.org/officeDocument/2006/math">
                    <m:f>
                      <m:fPr>
                        <m:ctrlPr>
                          <a:rPr lang="en-US" sz="2600" i="1">
                            <a:latin typeface="Times New Roman" charset="0"/>
                            <a:ea typeface="Times New Roman" charset="0"/>
                            <a:cs typeface="Times New Roman" charset="0"/>
                          </a:rPr>
                        </m:ctrlPr>
                      </m:fPr>
                      <m:num>
                        <m:r>
                          <a:rPr lang="en-US" sz="2600" i="1">
                            <a:latin typeface="Times New Roman" charset="0"/>
                            <a:ea typeface="Times New Roman" charset="0"/>
                            <a:cs typeface="Times New Roman" charset="0"/>
                          </a:rPr>
                          <m:t>𝑥</m:t>
                        </m:r>
                      </m:num>
                      <m:den>
                        <m:r>
                          <a:rPr lang="en-US" sz="2600" i="1">
                            <a:latin typeface="Times New Roman" charset="0"/>
                            <a:ea typeface="Times New Roman" charset="0"/>
                            <a:cs typeface="Times New Roman" charset="0"/>
                          </a:rPr>
                          <m:t>2</m:t>
                        </m:r>
                      </m:den>
                    </m:f>
                    <m:r>
                      <a:rPr lang="en-US" sz="2600" i="1">
                        <a:latin typeface="Times New Roman" charset="0"/>
                        <a:ea typeface="Times New Roman" charset="0"/>
                        <a:cs typeface="Times New Roman" charset="0"/>
                      </a:rPr>
                      <m:t>=</m:t>
                    </m:r>
                    <m:f>
                      <m:fPr>
                        <m:ctrlPr>
                          <a:rPr lang="en-US" sz="2600" i="1">
                            <a:latin typeface="Times New Roman" charset="0"/>
                            <a:ea typeface="Times New Roman" charset="0"/>
                            <a:cs typeface="Times New Roman" charset="0"/>
                          </a:rPr>
                        </m:ctrlPr>
                      </m:fPr>
                      <m:num>
                        <m:r>
                          <a:rPr lang="en-US" sz="2600" i="1">
                            <a:latin typeface="Times New Roman" charset="0"/>
                            <a:ea typeface="Times New Roman" charset="0"/>
                            <a:cs typeface="Times New Roman" charset="0"/>
                          </a:rPr>
                          <m:t>𝑦</m:t>
                        </m:r>
                      </m:num>
                      <m:den>
                        <m:r>
                          <a:rPr lang="en-US" sz="2600" i="1">
                            <a:latin typeface="Times New Roman" charset="0"/>
                            <a:ea typeface="Times New Roman" charset="0"/>
                            <a:cs typeface="Times New Roman" charset="0"/>
                          </a:rPr>
                          <m:t>5</m:t>
                        </m:r>
                      </m:den>
                    </m:f>
                  </m:oMath>
                </a14:m>
                <a:r>
                  <a:rPr lang="vi-VN" sz="2600" dirty="0" smtClean="0">
                    <a:latin typeface="Times New Roman" charset="0"/>
                    <a:ea typeface="Times New Roman" charset="0"/>
                    <a:cs typeface="Times New Roman" charset="0"/>
                  </a:rPr>
                  <a:t> </a:t>
                </a:r>
                <a:r>
                  <a:rPr lang="vi-VN" sz="2600" b="1" dirty="0" smtClean="0">
                    <a:latin typeface="Times New Roman" charset="0"/>
                    <a:ea typeface="Times New Roman" charset="0"/>
                    <a:cs typeface="Times New Roman" charset="0"/>
                  </a:rPr>
                  <a:t>=</a:t>
                </a:r>
                <a:r>
                  <a:rPr lang="en-US" sz="2600" b="1" dirty="0">
                    <a:latin typeface="Times New Roman" charset="0"/>
                    <a:ea typeface="Times New Roman" charset="0"/>
                    <a:cs typeface="Times New Roman" charset="0"/>
                    <a:sym typeface="Symbol"/>
                  </a:rPr>
                  <a:t> </a:t>
                </a:r>
                <a14:m>
                  <m:oMath xmlns:m="http://schemas.openxmlformats.org/officeDocument/2006/math">
                    <m:r>
                      <a:rPr lang="en-US" sz="2600" i="1">
                        <a:latin typeface="Times New Roman" charset="0"/>
                        <a:ea typeface="Times New Roman" charset="0"/>
                        <a:cs typeface="Times New Roman" charset="0"/>
                        <a:sym typeface="Symbol"/>
                      </a:rPr>
                      <m:t>𝑘</m:t>
                    </m:r>
                  </m:oMath>
                </a14:m>
                <a:endParaRPr lang="vi-VN" sz="2600" dirty="0">
                  <a:latin typeface="Times New Roman" charset="0"/>
                  <a:ea typeface="Times New Roman" charset="0"/>
                  <a:cs typeface="Times New Roman" charset="0"/>
                </a:endParaRPr>
              </a:p>
            </p:txBody>
          </p:sp>
        </mc:Choice>
        <mc:Fallback>
          <p:sp>
            <p:nvSpPr>
              <p:cNvPr id="15" name="Rectangle 14"/>
              <p:cNvSpPr>
                <a:spLocks noRot="1" noChangeAspect="1" noMove="1" noResize="1" noEditPoints="1" noAdjustHandles="1" noChangeArrowheads="1" noChangeShapeType="1" noTextEdit="1"/>
              </p:cNvSpPr>
              <p:nvPr/>
            </p:nvSpPr>
            <p:spPr>
              <a:xfrm>
                <a:off x="1364563" y="1091113"/>
                <a:ext cx="1436291" cy="621773"/>
              </a:xfrm>
              <a:prstGeom prst="rect">
                <a:avLst/>
              </a:prstGeom>
              <a:blipFill rotWithShape="0">
                <a:blip r:embed="rId13"/>
                <a:stretch>
                  <a:fillRect t="-2941" b="-8824"/>
                </a:stretch>
              </a:blipFill>
            </p:spPr>
            <p:txBody>
              <a:bodyPr/>
              <a:lstStyle/>
              <a:p>
                <a:r>
                  <a:rPr lang="en-US">
                    <a:noFill/>
                  </a:rPr>
                  <a:t> </a:t>
                </a:r>
              </a:p>
            </p:txBody>
          </p:sp>
        </mc:Fallback>
      </mc:AlternateContent>
    </p:spTree>
    <p:extLst>
      <p:ext uri="{BB962C8B-B14F-4D97-AF65-F5344CB8AC3E}">
        <p14:creationId xmlns:p14="http://schemas.microsoft.com/office/powerpoint/2010/main" val="2464541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fade">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
          <p:cNvSpPr txBox="1">
            <a:spLocks noChangeArrowheads="1"/>
          </p:cNvSpPr>
          <p:nvPr/>
        </p:nvSpPr>
        <p:spPr bwMode="auto">
          <a:xfrm>
            <a:off x="1259632" y="836712"/>
            <a:ext cx="6248400" cy="579437"/>
          </a:xfrm>
          <a:prstGeom prst="rect">
            <a:avLst/>
          </a:prstGeom>
          <a:noFill/>
          <a:ln>
            <a:noFill/>
          </a:ln>
          <a:effectLst/>
        </p:spPr>
        <p:txBody>
          <a:bodyPr>
            <a:spAutoFit/>
          </a:bodyPr>
          <a:lstStyle/>
          <a:p>
            <a:pPr algn="ctr" eaLnBrk="1" hangingPunct="1">
              <a:spcBef>
                <a:spcPct val="50000"/>
              </a:spcBef>
              <a:defRPr/>
            </a:pPr>
            <a:r>
              <a:rPr lang="en-US" altLang="en-US" sz="3200" b="1" u="sng" dirty="0">
                <a:solidFill>
                  <a:srgbClr val="FF0000"/>
                </a:solidFill>
                <a:effectLst>
                  <a:outerShdw blurRad="38100" dist="38100" dir="2700000" algn="tl">
                    <a:srgbClr val="C0C0C0"/>
                  </a:outerShdw>
                </a:effectLst>
                <a:latin typeface="Times New Roman" charset="0"/>
                <a:ea typeface="Times New Roman" charset="0"/>
                <a:cs typeface="Times New Roman" charset="0"/>
              </a:rPr>
              <a:t>HƯỚNG DẪN </a:t>
            </a:r>
            <a:r>
              <a:rPr lang="en-US" altLang="en-US" sz="3200" b="1" u="sng" dirty="0" smtClean="0">
                <a:solidFill>
                  <a:srgbClr val="FF0000"/>
                </a:solidFill>
                <a:effectLst>
                  <a:outerShdw blurRad="38100" dist="38100" dir="2700000" algn="tl">
                    <a:srgbClr val="C0C0C0"/>
                  </a:outerShdw>
                </a:effectLst>
                <a:latin typeface="Times New Roman" charset="0"/>
                <a:ea typeface="Times New Roman" charset="0"/>
                <a:cs typeface="Times New Roman" charset="0"/>
              </a:rPr>
              <a:t>TỰ HỌC</a:t>
            </a:r>
            <a:endParaRPr lang="en-US" altLang="en-US" sz="3200" b="1" u="sng" dirty="0">
              <a:solidFill>
                <a:srgbClr val="FF0000"/>
              </a:solidFill>
              <a:effectLst>
                <a:outerShdw blurRad="38100" dist="38100" dir="2700000" algn="tl">
                  <a:srgbClr val="C0C0C0"/>
                </a:outerShdw>
              </a:effectLst>
              <a:latin typeface="Times New Roman" charset="0"/>
              <a:ea typeface="Times New Roman" charset="0"/>
              <a:cs typeface="Times New Roman" charset="0"/>
            </a:endParaRPr>
          </a:p>
        </p:txBody>
      </p:sp>
      <p:sp>
        <p:nvSpPr>
          <p:cNvPr id="3" name="TextBox 2"/>
          <p:cNvSpPr txBox="1"/>
          <p:nvPr/>
        </p:nvSpPr>
        <p:spPr>
          <a:xfrm>
            <a:off x="1691680" y="1844824"/>
            <a:ext cx="5944256" cy="1692771"/>
          </a:xfrm>
          <a:prstGeom prst="rect">
            <a:avLst/>
          </a:prstGeom>
          <a:noFill/>
        </p:spPr>
        <p:txBody>
          <a:bodyPr wrap="none" rtlCol="0">
            <a:spAutoFit/>
          </a:bodyPr>
          <a:lstStyle/>
          <a:p>
            <a:pPr>
              <a:spcBef>
                <a:spcPct val="50000"/>
              </a:spcBef>
              <a:buFont typeface="Wingdings" pitchFamily="2" charset="2"/>
              <a:buChar char="Ø"/>
            </a:pP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Nắm</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vững</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tính</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chất</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dãy</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tỉ</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số</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bằng</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nhau</a:t>
            </a:r>
            <a:r>
              <a:rPr lang="en-US" altLang="en-US" sz="2600" dirty="0">
                <a:solidFill>
                  <a:srgbClr val="000099"/>
                </a:solidFill>
                <a:latin typeface="Times New Roman" charset="0"/>
                <a:ea typeface="Times New Roman" charset="0"/>
                <a:cs typeface="Times New Roman" charset="0"/>
              </a:rPr>
              <a:t>.</a:t>
            </a:r>
          </a:p>
          <a:p>
            <a:pPr>
              <a:spcBef>
                <a:spcPct val="50000"/>
              </a:spcBef>
              <a:buFont typeface="Wingdings" pitchFamily="2" charset="2"/>
              <a:buChar char="Ø"/>
            </a:pP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Xem</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lại</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các</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bài</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tập</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đã</a:t>
            </a:r>
            <a:r>
              <a:rPr lang="en-US" altLang="en-US" sz="2600" dirty="0">
                <a:solidFill>
                  <a:srgbClr val="000099"/>
                </a:solidFill>
                <a:latin typeface="Times New Roman" charset="0"/>
                <a:ea typeface="Times New Roman" charset="0"/>
                <a:cs typeface="Times New Roman" charset="0"/>
              </a:rPr>
              <a:t> </a:t>
            </a:r>
            <a:r>
              <a:rPr lang="en-US" altLang="en-US" sz="2600" dirty="0" err="1">
                <a:solidFill>
                  <a:srgbClr val="000099"/>
                </a:solidFill>
                <a:latin typeface="Times New Roman" charset="0"/>
                <a:ea typeface="Times New Roman" charset="0"/>
                <a:cs typeface="Times New Roman" charset="0"/>
              </a:rPr>
              <a:t>giải</a:t>
            </a:r>
            <a:r>
              <a:rPr lang="en-US" altLang="en-US" sz="2600" dirty="0" smtClean="0">
                <a:solidFill>
                  <a:srgbClr val="000099"/>
                </a:solidFill>
                <a:latin typeface="Times New Roman" charset="0"/>
                <a:ea typeface="Times New Roman" charset="0"/>
                <a:cs typeface="Times New Roman" charset="0"/>
              </a:rPr>
              <a:t>.</a:t>
            </a:r>
          </a:p>
          <a:p>
            <a:pPr>
              <a:spcBef>
                <a:spcPct val="50000"/>
              </a:spcBef>
              <a:buFont typeface="Wingdings" pitchFamily="2" charset="2"/>
              <a:buChar char="Ø"/>
            </a:pPr>
            <a:r>
              <a:rPr lang="en-US" sz="2600" dirty="0">
                <a:solidFill>
                  <a:srgbClr val="000099"/>
                </a:solidFill>
                <a:latin typeface="Times New Roman" charset="0"/>
                <a:ea typeface="Times New Roman" charset="0"/>
                <a:cs typeface="Times New Roman" charset="0"/>
              </a:rPr>
              <a:t> </a:t>
            </a:r>
            <a:r>
              <a:rPr lang="en-US" sz="2600" dirty="0" err="1" smtClean="0">
                <a:solidFill>
                  <a:srgbClr val="000099"/>
                </a:solidFill>
                <a:latin typeface="Times New Roman" charset="0"/>
                <a:ea typeface="Times New Roman" charset="0"/>
                <a:cs typeface="Times New Roman" charset="0"/>
              </a:rPr>
              <a:t>Tiết</a:t>
            </a:r>
            <a:r>
              <a:rPr lang="en-US" sz="2600" dirty="0" smtClean="0">
                <a:solidFill>
                  <a:srgbClr val="000099"/>
                </a:solidFill>
                <a:latin typeface="Times New Roman" charset="0"/>
                <a:ea typeface="Times New Roman" charset="0"/>
                <a:cs typeface="Times New Roman" charset="0"/>
              </a:rPr>
              <a:t> </a:t>
            </a:r>
            <a:r>
              <a:rPr lang="en-US" sz="2600" dirty="0" err="1" smtClean="0">
                <a:solidFill>
                  <a:srgbClr val="000099"/>
                </a:solidFill>
                <a:latin typeface="Times New Roman" charset="0"/>
                <a:ea typeface="Times New Roman" charset="0"/>
                <a:cs typeface="Times New Roman" charset="0"/>
              </a:rPr>
              <a:t>sau</a:t>
            </a:r>
            <a:r>
              <a:rPr lang="en-US" sz="2600" dirty="0" smtClean="0">
                <a:solidFill>
                  <a:srgbClr val="000099"/>
                </a:solidFill>
                <a:latin typeface="Times New Roman" charset="0"/>
                <a:ea typeface="Times New Roman" charset="0"/>
                <a:cs typeface="Times New Roman" charset="0"/>
              </a:rPr>
              <a:t>: </a:t>
            </a:r>
            <a:r>
              <a:rPr lang="en-US" sz="2600" dirty="0" err="1" smtClean="0">
                <a:solidFill>
                  <a:srgbClr val="000099"/>
                </a:solidFill>
                <a:latin typeface="Times New Roman" charset="0"/>
                <a:ea typeface="Times New Roman" charset="0"/>
                <a:cs typeface="Times New Roman" charset="0"/>
              </a:rPr>
              <a:t>Luyện</a:t>
            </a:r>
            <a:r>
              <a:rPr lang="en-US" sz="2600" dirty="0" smtClean="0">
                <a:solidFill>
                  <a:srgbClr val="000099"/>
                </a:solidFill>
                <a:latin typeface="Times New Roman" charset="0"/>
                <a:ea typeface="Times New Roman" charset="0"/>
                <a:cs typeface="Times New Roman" charset="0"/>
              </a:rPr>
              <a:t> </a:t>
            </a:r>
            <a:r>
              <a:rPr lang="en-US" sz="2600" dirty="0" err="1" smtClean="0">
                <a:solidFill>
                  <a:srgbClr val="000099"/>
                </a:solidFill>
                <a:latin typeface="Times New Roman" charset="0"/>
                <a:ea typeface="Times New Roman" charset="0"/>
                <a:cs typeface="Times New Roman" charset="0"/>
              </a:rPr>
              <a:t>tập</a:t>
            </a:r>
            <a:r>
              <a:rPr lang="en-US" sz="2600" dirty="0" smtClean="0">
                <a:solidFill>
                  <a:srgbClr val="000099"/>
                </a:solidFill>
                <a:latin typeface="Times New Roman" charset="0"/>
                <a:ea typeface="Times New Roman" charset="0"/>
                <a:cs typeface="Times New Roman" charset="0"/>
              </a:rPr>
              <a:t> (</a:t>
            </a:r>
            <a:r>
              <a:rPr lang="en-US" sz="2600" dirty="0" err="1" smtClean="0">
                <a:solidFill>
                  <a:srgbClr val="000099"/>
                </a:solidFill>
                <a:latin typeface="Times New Roman" charset="0"/>
                <a:ea typeface="Times New Roman" charset="0"/>
                <a:cs typeface="Times New Roman" charset="0"/>
              </a:rPr>
              <a:t>tiếp</a:t>
            </a:r>
            <a:r>
              <a:rPr lang="en-US" sz="2600" dirty="0" smtClean="0">
                <a:solidFill>
                  <a:srgbClr val="000099"/>
                </a:solidFill>
                <a:latin typeface="Times New Roman" charset="0"/>
                <a:ea typeface="Times New Roman" charset="0"/>
                <a:cs typeface="Times New Roman" charset="0"/>
              </a:rPr>
              <a:t> </a:t>
            </a:r>
            <a:r>
              <a:rPr lang="en-US" sz="2600" dirty="0" err="1" smtClean="0">
                <a:solidFill>
                  <a:srgbClr val="000099"/>
                </a:solidFill>
                <a:latin typeface="Times New Roman" charset="0"/>
                <a:ea typeface="Times New Roman" charset="0"/>
                <a:cs typeface="Times New Roman" charset="0"/>
              </a:rPr>
              <a:t>theo</a:t>
            </a:r>
            <a:r>
              <a:rPr lang="en-US" sz="2600" dirty="0" smtClean="0">
                <a:solidFill>
                  <a:srgbClr val="000099"/>
                </a:solidFill>
                <a:latin typeface="Times New Roman" charset="0"/>
                <a:ea typeface="Times New Roman" charset="0"/>
                <a:cs typeface="Times New Roman" charset="0"/>
              </a:rPr>
              <a:t>)</a:t>
            </a:r>
            <a:endParaRPr lang="en-US" sz="2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929145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486</TotalTime>
  <Words>1322</Words>
  <Application>Microsoft Macintosh PowerPoint</Application>
  <PresentationFormat>On-screen Show (4:3)</PresentationFormat>
  <Paragraphs>129</Paragraphs>
  <Slides>9</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Cambria Math</vt:lpstr>
      <vt:lpstr>Symbol</vt:lpstr>
      <vt:lpstr>Arial</vt:lpstr>
      <vt:lpstr>Calibri</vt:lpstr>
      <vt:lpstr>Times New Roman</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00000</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MAYTINH</dc:creator>
  <cp:lastModifiedBy>phanthithaonguyenn@gmail.com</cp:lastModifiedBy>
  <cp:revision>47</cp:revision>
  <dcterms:created xsi:type="dcterms:W3CDTF">2021-10-18T03:48:26Z</dcterms:created>
  <dcterms:modified xsi:type="dcterms:W3CDTF">2021-10-29T07:43:49Z</dcterms:modified>
</cp:coreProperties>
</file>